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3E045B87-099F-4AB0-A8E8-AB860D03C6A8}" type="datetimeFigureOut">
              <a:rPr lang="ru-RU" smtClean="0"/>
              <a:t>05.11.2020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E01CBA-5739-468E-8190-6ED209F43068}"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9378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E045B87-099F-4AB0-A8E8-AB860D03C6A8}" type="datetimeFigureOut">
              <a:rPr lang="ru-RU" smtClean="0"/>
              <a:t>05.11.2020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E01CBA-5739-468E-8190-6ED209F43068}" type="slidenum">
              <a:rPr lang="ru-RU" smtClean="0"/>
              <a:t>‹#›</a:t>
            </a:fld>
            <a:endParaRPr lang="ru-RU"/>
          </a:p>
        </p:txBody>
      </p:sp>
    </p:spTree>
    <p:extLst>
      <p:ext uri="{BB962C8B-B14F-4D97-AF65-F5344CB8AC3E}">
        <p14:creationId xmlns:p14="http://schemas.microsoft.com/office/powerpoint/2010/main" val="3996996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E045B87-099F-4AB0-A8E8-AB860D03C6A8}" type="datetimeFigureOut">
              <a:rPr lang="ru-RU" smtClean="0"/>
              <a:t>05.11.2020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E01CBA-5739-468E-8190-6ED209F43068}" type="slidenum">
              <a:rPr lang="ru-RU" smtClean="0"/>
              <a:t>‹#›</a:t>
            </a:fld>
            <a:endParaRPr lang="ru-R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281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E045B87-099F-4AB0-A8E8-AB860D03C6A8}" type="datetimeFigureOut">
              <a:rPr lang="ru-RU" smtClean="0"/>
              <a:t>05.11.2020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E01CBA-5739-468E-8190-6ED209F43068}" type="slidenum">
              <a:rPr lang="ru-RU" smtClean="0"/>
              <a:t>‹#›</a:t>
            </a:fld>
            <a:endParaRPr lang="ru-RU"/>
          </a:p>
        </p:txBody>
      </p:sp>
    </p:spTree>
    <p:extLst>
      <p:ext uri="{BB962C8B-B14F-4D97-AF65-F5344CB8AC3E}">
        <p14:creationId xmlns:p14="http://schemas.microsoft.com/office/powerpoint/2010/main" val="607163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E045B87-099F-4AB0-A8E8-AB860D03C6A8}" type="datetimeFigureOut">
              <a:rPr lang="ru-RU" smtClean="0"/>
              <a:t>05.11.2020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E01CBA-5739-468E-8190-6ED209F43068}"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654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E045B87-099F-4AB0-A8E8-AB860D03C6A8}" type="datetimeFigureOut">
              <a:rPr lang="ru-RU" smtClean="0"/>
              <a:t>05.11.2020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E01CBA-5739-468E-8190-6ED209F43068}" type="slidenum">
              <a:rPr lang="ru-RU" smtClean="0"/>
              <a:t>‹#›</a:t>
            </a:fld>
            <a:endParaRPr lang="ru-RU"/>
          </a:p>
        </p:txBody>
      </p:sp>
    </p:spTree>
    <p:extLst>
      <p:ext uri="{BB962C8B-B14F-4D97-AF65-F5344CB8AC3E}">
        <p14:creationId xmlns:p14="http://schemas.microsoft.com/office/powerpoint/2010/main" val="592268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smtClean="0"/>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E045B87-099F-4AB0-A8E8-AB860D03C6A8}" type="datetimeFigureOut">
              <a:rPr lang="ru-RU" smtClean="0"/>
              <a:t>05.11.2020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AE01CBA-5739-468E-8190-6ED209F43068}" type="slidenum">
              <a:rPr lang="ru-RU" smtClean="0"/>
              <a:t>‹#›</a:t>
            </a:fld>
            <a:endParaRPr lang="ru-RU"/>
          </a:p>
        </p:txBody>
      </p:sp>
    </p:spTree>
    <p:extLst>
      <p:ext uri="{BB962C8B-B14F-4D97-AF65-F5344CB8AC3E}">
        <p14:creationId xmlns:p14="http://schemas.microsoft.com/office/powerpoint/2010/main" val="2045657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E045B87-099F-4AB0-A8E8-AB860D03C6A8}" type="datetimeFigureOut">
              <a:rPr lang="ru-RU" smtClean="0"/>
              <a:t>05.11.2020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AE01CBA-5739-468E-8190-6ED209F43068}" type="slidenum">
              <a:rPr lang="ru-RU" smtClean="0"/>
              <a:t>‹#›</a:t>
            </a:fld>
            <a:endParaRPr lang="ru-RU"/>
          </a:p>
        </p:txBody>
      </p:sp>
    </p:spTree>
    <p:extLst>
      <p:ext uri="{BB962C8B-B14F-4D97-AF65-F5344CB8AC3E}">
        <p14:creationId xmlns:p14="http://schemas.microsoft.com/office/powerpoint/2010/main" val="838386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45B87-099F-4AB0-A8E8-AB860D03C6A8}" type="datetimeFigureOut">
              <a:rPr lang="ru-RU" smtClean="0"/>
              <a:t>05.11.2020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AE01CBA-5739-468E-8190-6ED209F43068}" type="slidenum">
              <a:rPr lang="ru-RU" smtClean="0"/>
              <a:t>‹#›</a:t>
            </a:fld>
            <a:endParaRPr lang="ru-RU"/>
          </a:p>
        </p:txBody>
      </p:sp>
    </p:spTree>
    <p:extLst>
      <p:ext uri="{BB962C8B-B14F-4D97-AF65-F5344CB8AC3E}">
        <p14:creationId xmlns:p14="http://schemas.microsoft.com/office/powerpoint/2010/main" val="128049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E045B87-099F-4AB0-A8E8-AB860D03C6A8}" type="datetimeFigureOut">
              <a:rPr lang="ru-RU" smtClean="0"/>
              <a:t>05.11.2020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E01CBA-5739-468E-8190-6ED209F43068}" type="slidenum">
              <a:rPr lang="ru-RU" smtClean="0"/>
              <a:t>‹#›</a:t>
            </a:fld>
            <a:endParaRPr lang="ru-RU"/>
          </a:p>
        </p:txBody>
      </p:sp>
    </p:spTree>
    <p:extLst>
      <p:ext uri="{BB962C8B-B14F-4D97-AF65-F5344CB8AC3E}">
        <p14:creationId xmlns:p14="http://schemas.microsoft.com/office/powerpoint/2010/main" val="1565894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E045B87-099F-4AB0-A8E8-AB860D03C6A8}" type="datetimeFigureOut">
              <a:rPr lang="ru-RU" smtClean="0"/>
              <a:t>05.11.2020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E01CBA-5739-468E-8190-6ED209F43068}"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8619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E045B87-099F-4AB0-A8E8-AB860D03C6A8}" type="datetimeFigureOut">
              <a:rPr lang="ru-RU" smtClean="0"/>
              <a:t>05.11.2020</a:t>
            </a:fld>
            <a:endParaRPr lang="ru-R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AE01CBA-5739-468E-8190-6ED209F43068}" type="slidenum">
              <a:rPr lang="ru-RU" smtClean="0"/>
              <a:t>‹#›</a:t>
            </a:fld>
            <a:endParaRPr lang="ru-RU"/>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45929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7200" y="4960137"/>
            <a:ext cx="8153400" cy="1463040"/>
          </a:xfrm>
        </p:spPr>
        <p:txBody>
          <a:bodyPr>
            <a:normAutofit/>
          </a:bodyPr>
          <a:lstStyle/>
          <a:p>
            <a:pPr algn="ctr"/>
            <a:r>
              <a:rPr lang="ru-RU" sz="2400" b="1" dirty="0">
                <a:latin typeface="Times New Roman" panose="02020603050405020304" pitchFamily="18" charset="0"/>
                <a:cs typeface="Times New Roman" panose="02020603050405020304" pitchFamily="18" charset="0"/>
              </a:rPr>
              <a:t>КЛИНИКО-ПСИХОЛОГИЧЕСКИЕ ХАРАКТЕРИСТИКИ ДЕТЕЙ С ПСИХИЧЕСКИМ</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НЕДОРАЗВИТИЕМ</a:t>
            </a:r>
          </a:p>
        </p:txBody>
      </p:sp>
      <p:sp>
        <p:nvSpPr>
          <p:cNvPr id="3" name="Подзаголовок 2"/>
          <p:cNvSpPr>
            <a:spLocks noGrp="1"/>
          </p:cNvSpPr>
          <p:nvPr>
            <p:ph type="subTitle" idx="1"/>
          </p:nvPr>
        </p:nvSpPr>
        <p:spPr/>
        <p:txBody>
          <a:bodyPr>
            <a:normAutofit/>
          </a:bodyPr>
          <a:lstStyle/>
          <a:p>
            <a:pPr algn="ctr"/>
            <a:r>
              <a:rPr lang="ru-RU" sz="2400" b="1" dirty="0" smtClean="0">
                <a:solidFill>
                  <a:schemeClr val="tx1"/>
                </a:solidFill>
                <a:latin typeface="Times New Roman" panose="02020603050405020304" pitchFamily="18" charset="0"/>
                <a:cs typeface="Times New Roman" panose="02020603050405020304" pitchFamily="18" charset="0"/>
              </a:rPr>
              <a:t>Лекция 9</a:t>
            </a:r>
            <a:endParaRPr lang="ru-RU"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0916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109639"/>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Особенно отчетливо интеллектуальная недостаточность проявляется в процессе обучения: дети даже с неглубокой умственной отсталостью с трудом овладевают счетными операциями.</a:t>
            </a:r>
          </a:p>
          <a:p>
            <a:pPr algn="just"/>
            <a:r>
              <a:rPr lang="ru-RU" sz="1900" dirty="0" smtClean="0">
                <a:latin typeface="Times New Roman" panose="02020603050405020304" pitchFamily="18" charset="0"/>
                <a:cs typeface="Times New Roman" panose="02020603050405020304" pitchFamily="18" charset="0"/>
              </a:rPr>
              <a:t>В подростковом возрасте кроме интеллектуальной недостаточности на первый план выступает незрелость личности, которая проявляется в неспособности самостоятельно решать житейские ситуации, в </a:t>
            </a:r>
            <a:r>
              <a:rPr lang="ru-RU" sz="1900" dirty="0" err="1" smtClean="0">
                <a:latin typeface="Times New Roman" panose="02020603050405020304" pitchFamily="18" charset="0"/>
                <a:cs typeface="Times New Roman" panose="02020603050405020304" pitchFamily="18" charset="0"/>
              </a:rPr>
              <a:t>некритичности</a:t>
            </a:r>
            <a:r>
              <a:rPr lang="ru-RU" sz="1900" dirty="0" smtClean="0">
                <a:latin typeface="Times New Roman" panose="02020603050405020304" pitchFamily="18" charset="0"/>
                <a:cs typeface="Times New Roman" panose="02020603050405020304" pitchFamily="18" charset="0"/>
              </a:rPr>
              <a:t> поведения, в неадекватных притязаниях. У подростков с умственной отсталостью наблюдается нарушение поведения, которое в значительной степени определяется не только внешней ситуацией, но их аффективными побуждениями, влечениями. Исследования психологов и педагогов показали, что психическое недоразвитие при умственной отсталости носит тотальный характер, охватывает все сферы психики: сенсорную, моторную, интеллектуальную, эмоциональную, личностную, что является определяющей характеристикой умственной отсталости. Тотальность недоразвития психики является определяющей характеристикой умственной отсталости. В структуре психического дефекта у детей с умственной отсталостью имеют место недостаточность в развитии </a:t>
            </a:r>
            <a:r>
              <a:rPr lang="ru-RU" sz="1900" dirty="0" err="1" smtClean="0">
                <a:latin typeface="Times New Roman" panose="02020603050405020304" pitchFamily="18" charset="0"/>
                <a:cs typeface="Times New Roman" panose="02020603050405020304" pitchFamily="18" charset="0"/>
              </a:rPr>
              <a:t>гнозиса</a:t>
            </a:r>
            <a:r>
              <a:rPr lang="ru-RU" sz="1900" dirty="0" smtClean="0">
                <a:latin typeface="Times New Roman" panose="02020603050405020304" pitchFamily="18" charset="0"/>
                <a:cs typeface="Times New Roman" panose="02020603050405020304" pitchFamily="18" charset="0"/>
              </a:rPr>
              <a:t>, </a:t>
            </a:r>
            <a:r>
              <a:rPr lang="ru-RU" sz="1900" dirty="0" err="1" smtClean="0">
                <a:latin typeface="Times New Roman" panose="02020603050405020304" pitchFamily="18" charset="0"/>
                <a:cs typeface="Times New Roman" panose="02020603050405020304" pitchFamily="18" charset="0"/>
              </a:rPr>
              <a:t>праксиса</a:t>
            </a:r>
            <a:r>
              <a:rPr lang="ru-RU" sz="1900" dirty="0" smtClean="0">
                <a:latin typeface="Times New Roman" panose="02020603050405020304" pitchFamily="18" charset="0"/>
                <a:cs typeface="Times New Roman" panose="02020603050405020304" pitchFamily="18" charset="0"/>
              </a:rPr>
              <a:t>, эмоций, памяти и других психических функций, которые, как правило, проявляются меньше, чем недоразвитие мышления. Например, особенностью восприятия у детей с умственной отсталостью является недоразвитие анализа и синтеза воспринимаемых сигналов.</a:t>
            </a:r>
          </a:p>
          <a:p>
            <a:pPr algn="just"/>
            <a:r>
              <a:rPr lang="ru-RU" sz="1900" dirty="0" smtClean="0">
                <a:latin typeface="Times New Roman" panose="02020603050405020304" pitchFamily="18" charset="0"/>
                <a:cs typeface="Times New Roman" panose="02020603050405020304" pitchFamily="18" charset="0"/>
              </a:rPr>
              <a:t>В многочисленных исследованиях отечественных и зарубежных психологов были отражены различные особенности восприятия предметов у детей с умственной отсталостью. Ряд авторов в своих исследованиях отразили слабую способность детей с умственной отсталостью к дифференцированию общих, особых и единичных признаков предметов (Л. В. </a:t>
            </a:r>
            <a:r>
              <a:rPr lang="ru-RU" sz="1900" dirty="0" err="1" smtClean="0">
                <a:latin typeface="Times New Roman" panose="02020603050405020304" pitchFamily="18" charset="0"/>
                <a:cs typeface="Times New Roman" panose="02020603050405020304" pitchFamily="18" charset="0"/>
              </a:rPr>
              <a:t>Занков</a:t>
            </a:r>
            <a:r>
              <a:rPr lang="ru-RU" sz="1900" dirty="0" smtClean="0">
                <a:latin typeface="Times New Roman" panose="02020603050405020304" pitchFamily="18" charset="0"/>
                <a:cs typeface="Times New Roman" panose="02020603050405020304" pitchFamily="18" charset="0"/>
              </a:rPr>
              <a:t>, 1939; Э. С. </a:t>
            </a:r>
            <a:r>
              <a:rPr lang="ru-RU" sz="1900" dirty="0" err="1" smtClean="0">
                <a:latin typeface="Times New Roman" panose="02020603050405020304" pitchFamily="18" charset="0"/>
                <a:cs typeface="Times New Roman" panose="02020603050405020304" pitchFamily="18" charset="0"/>
              </a:rPr>
              <a:t>Бейн</a:t>
            </a:r>
            <a:r>
              <a:rPr lang="ru-RU" sz="1900" dirty="0" smtClean="0">
                <a:latin typeface="Times New Roman" panose="02020603050405020304" pitchFamily="18" charset="0"/>
                <a:cs typeface="Times New Roman" panose="02020603050405020304" pitchFamily="18" charset="0"/>
              </a:rPr>
              <a:t>, 1940; И. М. Соловьев, 1965 и др.). Другие авторы отметили недоразвитие скорости воспринимаемых сигналов у детей с умственной отсталостью (К. И. </a:t>
            </a:r>
            <a:r>
              <a:rPr lang="ru-RU" sz="1900" dirty="0" err="1" smtClean="0">
                <a:latin typeface="Times New Roman" panose="02020603050405020304" pitchFamily="18" charset="0"/>
                <a:cs typeface="Times New Roman" panose="02020603050405020304" pitchFamily="18" charset="0"/>
              </a:rPr>
              <a:t>Вересотская</a:t>
            </a:r>
            <a:r>
              <a:rPr lang="ru-RU" sz="1900" dirty="0" smtClean="0">
                <a:latin typeface="Times New Roman" panose="02020603050405020304" pitchFamily="18" charset="0"/>
                <a:cs typeface="Times New Roman" panose="02020603050405020304" pitchFamily="18" charset="0"/>
              </a:rPr>
              <a:t>, 1940; С. Я. Рубинштейн, 1979), а также снижение объема воспринимаемого материала (М. М. </a:t>
            </a:r>
            <a:r>
              <a:rPr lang="ru-RU" sz="1900" dirty="0" err="1" smtClean="0">
                <a:latin typeface="Times New Roman" panose="02020603050405020304" pitchFamily="18" charset="0"/>
                <a:cs typeface="Times New Roman" panose="02020603050405020304" pitchFamily="18" charset="0"/>
              </a:rPr>
              <a:t>Нудельман</a:t>
            </a:r>
            <a:r>
              <a:rPr lang="ru-RU" sz="1900" dirty="0" smtClean="0">
                <a:latin typeface="Times New Roman" panose="02020603050405020304" pitchFamily="18" charset="0"/>
                <a:cs typeface="Times New Roman" panose="02020603050405020304" pitchFamily="18" charset="0"/>
              </a:rPr>
              <a:t>, 1940).</a:t>
            </a:r>
          </a:p>
          <a:p>
            <a:pPr algn="just"/>
            <a:r>
              <a:rPr lang="ru-RU" sz="1900" dirty="0" smtClean="0">
                <a:latin typeface="Times New Roman" panose="02020603050405020304" pitchFamily="18" charset="0"/>
                <a:cs typeface="Times New Roman" panose="02020603050405020304" pitchFamily="18" charset="0"/>
              </a:rPr>
              <a:t>Во многих из перечисленных работ, к сожалению, не учитывается степень тяжести и форма психического недоразвития. В связи с этим в накопленном эмпирическом материале по особенностям восприятия при психическом недоразвитии мы встречаемся со многими взаимоисключающими и противоречивыми характеристиками.</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1223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7109639"/>
          </a:xfrm>
          <a:prstGeom prst="rect">
            <a:avLst/>
          </a:prstGeom>
        </p:spPr>
        <p:txBody>
          <a:bodyPr wrap="square">
            <a:spAutoFit/>
          </a:bodyPr>
          <a:lstStyle/>
          <a:p>
            <a:pPr algn="just"/>
            <a:r>
              <a:rPr lang="ru-RU" sz="1900" dirty="0" smtClean="0"/>
              <a:t>Ч</a:t>
            </a:r>
            <a:r>
              <a:rPr lang="ru-RU" sz="1900" dirty="0" smtClean="0">
                <a:latin typeface="Times New Roman" panose="02020603050405020304" pitchFamily="18" charset="0"/>
                <a:cs typeface="Times New Roman" panose="02020603050405020304" pitchFamily="18" charset="0"/>
              </a:rPr>
              <a:t>тобы глубже понять специфику нарушений восприятия при психическом недоразвитии, необходимо обратиться к работам Ж. Пиаже (1969). Ж. Пиаже выделяет две основные характеристики восприятия: перцептивные структуры и перцептивную деятельность. Перцептивная структура – это первичная иллюзия, наиболее элементарный феномен восприятия. Перцептивные структуры являются сохранными у детей с психическим недоразвитием. Перцептивная деятельность рассматривается Ж. Пиаже в зависимости от развития интеллекта и обнаруживает глубокие трансформации. Развитие восприятия Ж. Пиаже рассматривает как прогрессивное усиление перцептивной деятельности ребенка.</a:t>
            </a:r>
          </a:p>
          <a:p>
            <a:pPr algn="just"/>
            <a:r>
              <a:rPr lang="ru-RU" sz="1900" dirty="0" smtClean="0">
                <a:latin typeface="Times New Roman" panose="02020603050405020304" pitchFamily="18" charset="0"/>
                <a:cs typeface="Times New Roman" panose="02020603050405020304" pitchFamily="18" charset="0"/>
              </a:rPr>
              <a:t>Исследования онтогенетического развития процессов восприятия, проведенные отечественными психологами, показали, что вначале сам процесс восприятия неотделим от внешних практических действий ребенка. По мере развития интеллекта ребенка и усложнения его деятельности наблюдается сокращение моторных компонентов восприятия. Перцептивные действия в процессе восприятия приобретают форму одномоментного охвата признаков предмета. Эти изменения обусловлены выработкой у ребенка целой системы оперативных единиц восприятия и сенсорных эталонов, которые рассматриваются как своеобразные чувственные мерки для систематизации свойств окружающей действительности.</a:t>
            </a:r>
          </a:p>
          <a:p>
            <a:pPr algn="just"/>
            <a:r>
              <a:rPr lang="ru-RU" sz="1900" dirty="0" smtClean="0">
                <a:latin typeface="Times New Roman" panose="02020603050405020304" pitchFamily="18" charset="0"/>
                <a:cs typeface="Times New Roman" panose="02020603050405020304" pitchFamily="18" charset="0"/>
              </a:rPr>
              <a:t>Нами были изучены особенности формирования перцептивных действий у дошкольников с умственной отсталостью в процессе осязательного восприятия предметов в возрасте 5–7 лет (И. И. </a:t>
            </a:r>
            <a:r>
              <a:rPr lang="ru-RU" sz="1900" dirty="0" err="1" smtClean="0">
                <a:latin typeface="Times New Roman" panose="02020603050405020304" pitchFamily="18" charset="0"/>
                <a:cs typeface="Times New Roman" panose="02020603050405020304" pitchFamily="18" charset="0"/>
              </a:rPr>
              <a:t>Мамайчук</a:t>
            </a:r>
            <a:r>
              <a:rPr lang="ru-RU" sz="1900" dirty="0" smtClean="0">
                <a:latin typeface="Times New Roman" panose="02020603050405020304" pitchFamily="18" charset="0"/>
                <a:cs typeface="Times New Roman" panose="02020603050405020304" pitchFamily="18" charset="0"/>
              </a:rPr>
              <a:t>, 1978). Исследования показали наличие примитивных манипуляций с предметами в процессе ощупывания у умственно отсталых детей в сравнении со здоровыми дошкольниками, что негативно отражалось на динамике и качестве формирования образа восприятия. Аналогичные данные были получены нами при изучении у них особенностей восприятия в зрительной модальности. Анализ рисунков выявил трудности выделения существенных свойств и признаков предметов, отражение их пространственных характеристик.</a:t>
            </a:r>
          </a:p>
          <a:p>
            <a:pPr algn="just"/>
            <a:r>
              <a:rPr lang="ru-RU" sz="1900" dirty="0" smtClean="0">
                <a:latin typeface="Times New Roman" panose="02020603050405020304" pitchFamily="18" charset="0"/>
                <a:cs typeface="Times New Roman" panose="02020603050405020304" pitchFamily="18" charset="0"/>
              </a:rPr>
              <a:t>Таким образом, недоразвитие перцептивных действий является существенным фактором, отражающимся на эффективности восприятия у детей с умственной отсталостью. При психическом недоразвитии отмечаются своеобразные особенности развития внимания и памяти. </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9205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109639"/>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Пассивное внимание у детей с психическим недоразвитием более сохранно, чем активное. Это обусловлено, с одной стороны, патологической инерцией нервных процессов, нарушением их подвижности, с другой стороны, нарушением баланса между возбудительными и тормозными процессами (М. С. Певзнер, 1959). Патогенное влияние на формирование активного внимания у детей с психическим недоразвитием оказывают:</a:t>
            </a:r>
          </a:p>
          <a:p>
            <a:r>
              <a:rPr lang="ru-RU" sz="1900" dirty="0" smtClean="0">
                <a:latin typeface="Times New Roman" panose="02020603050405020304" pitchFamily="18" charset="0"/>
                <a:cs typeface="Times New Roman" panose="02020603050405020304" pitchFamily="18" charset="0"/>
              </a:rPr>
              <a:t>– недостаточная познавательная активность;</a:t>
            </a:r>
          </a:p>
          <a:p>
            <a:pPr algn="just"/>
            <a:r>
              <a:rPr lang="ru-RU" sz="1900" dirty="0" smtClean="0">
                <a:latin typeface="Times New Roman" panose="02020603050405020304" pitchFamily="18" charset="0"/>
                <a:cs typeface="Times New Roman" panose="02020603050405020304" pitchFamily="18" charset="0"/>
              </a:rPr>
              <a:t>– слабость ориентировочной реакции.</a:t>
            </a:r>
          </a:p>
          <a:p>
            <a:pPr algn="just"/>
            <a:r>
              <a:rPr lang="ru-RU" sz="1900" dirty="0" smtClean="0">
                <a:latin typeface="Times New Roman" panose="02020603050405020304" pitchFamily="18" charset="0"/>
                <a:cs typeface="Times New Roman" panose="02020603050405020304" pitchFamily="18" charset="0"/>
              </a:rPr>
              <a:t>Это обусловлено неполноценностью коры головного мозга у детей с психическим недоразвитием. Исследования особенностей развития памяти у детей с психическим недоразвитием показали недоразвитие смысловой памяти при относительной сохранности механической (Л. С. Выготский, 1983; С. Я. Рубинштейн, 1979 и др.). Слабость  мыслительной деятельности, мешающая детям с психическим недоразвитием выделить существенное в запоминаемом материале, связать между собой отдельные его элементы и отбросить случайные побочные ассоциации, резко снижает качество их памяти. Кроме того, при умственной отсталости отмечаются такие особенности памяти, как замедленный темп усвоения нового, непрочность сохранения и воспроизведения информации. </a:t>
            </a:r>
          </a:p>
          <a:p>
            <a:pPr algn="just"/>
            <a:r>
              <a:rPr lang="ru-RU" sz="1900" dirty="0" smtClean="0">
                <a:latin typeface="Times New Roman" panose="02020603050405020304" pitchFamily="18" charset="0"/>
                <a:cs typeface="Times New Roman" panose="02020603050405020304" pitchFamily="18" charset="0"/>
              </a:rPr>
              <a:t>В многочисленных исследованиях психологов и дефектологов показано, что при относительной сохранности элементарных эмоций у детей с психическим недоразвитием наблюдается выраженное недоразвитие более сложных эмоциональных проявлений, формирование которых тесно связано с интеллектуальным развитием.</a:t>
            </a:r>
          </a:p>
          <a:p>
            <a:pPr algn="just"/>
            <a:r>
              <a:rPr lang="ru-RU" sz="1900" dirty="0" smtClean="0">
                <a:latin typeface="Times New Roman" panose="02020603050405020304" pitchFamily="18" charset="0"/>
                <a:cs typeface="Times New Roman" panose="02020603050405020304" pitchFamily="18" charset="0"/>
              </a:rPr>
              <a:t>Аналогичные закономерности наблюдаются в развитии двигательных функций у детей с психическим недоразвитием. В своих работах Бернштейн (1947) показал, что двигательный акт есть сложное, многоуровневое построение, состоящее из ведущего уровня (смысловая структура) и ряда фоновых уровней (технические компоненты движений). Н. П. </a:t>
            </a:r>
            <a:r>
              <a:rPr lang="ru-RU" sz="1900" dirty="0" err="1" smtClean="0">
                <a:latin typeface="Times New Roman" panose="02020603050405020304" pitchFamily="18" charset="0"/>
                <a:cs typeface="Times New Roman" panose="02020603050405020304" pitchFamily="18" charset="0"/>
              </a:rPr>
              <a:t>Вайзман</a:t>
            </a:r>
            <a:r>
              <a:rPr lang="ru-RU" sz="1900" dirty="0" smtClean="0">
                <a:latin typeface="Times New Roman" panose="02020603050405020304" pitchFamily="18" charset="0"/>
                <a:cs typeface="Times New Roman" panose="02020603050405020304" pitchFamily="18" charset="0"/>
              </a:rPr>
              <a:t> (1976) использовал концепцию Н. А. Бернштейна для оценки двигательных</a:t>
            </a:r>
          </a:p>
          <a:p>
            <a:pPr algn="just"/>
            <a:r>
              <a:rPr lang="ru-RU" sz="1900" dirty="0" smtClean="0">
                <a:latin typeface="Times New Roman" panose="02020603050405020304" pitchFamily="18" charset="0"/>
                <a:cs typeface="Times New Roman" panose="02020603050405020304" pitchFamily="18" charset="0"/>
              </a:rPr>
              <a:t>возможностей детей с умственной отсталостью. Наиболее древний в филогенезе и созревающий раньше остальных руброспинальный уровень регуляции движений (уровень А по классификации Н. А. Бернштейна) обеспечивает бессознательную, непроизвольную регуляцию тонуса мускулатуры с помощью </a:t>
            </a:r>
            <a:r>
              <a:rPr lang="ru-RU" sz="1900" dirty="0" err="1" smtClean="0">
                <a:latin typeface="Times New Roman" panose="02020603050405020304" pitchFamily="18" charset="0"/>
                <a:cs typeface="Times New Roman" panose="02020603050405020304" pitchFamily="18" charset="0"/>
              </a:rPr>
              <a:t>проприорецепции</a:t>
            </a:r>
            <a:r>
              <a:rPr lang="ru-RU" sz="1900" dirty="0" smtClean="0">
                <a:latin typeface="Times New Roman" panose="02020603050405020304" pitchFamily="18" charset="0"/>
                <a:cs typeface="Times New Roman" panose="02020603050405020304" pitchFamily="18" charset="0"/>
              </a:rPr>
              <a:t>. </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4079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524863"/>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Движения этого уровня выступают в форме непроизвольных движений (вздрагивание, дрожь от холода, </a:t>
            </a:r>
            <a:r>
              <a:rPr lang="ru-RU" sz="1900" dirty="0" err="1" smtClean="0">
                <a:latin typeface="Times New Roman" panose="02020603050405020304" pitchFamily="18" charset="0"/>
                <a:cs typeface="Times New Roman" panose="02020603050405020304" pitchFamily="18" charset="0"/>
              </a:rPr>
              <a:t>стучание</a:t>
            </a:r>
            <a:r>
              <a:rPr lang="ru-RU" sz="1900" dirty="0" smtClean="0">
                <a:latin typeface="Times New Roman" panose="02020603050405020304" pitchFamily="18" charset="0"/>
                <a:cs typeface="Times New Roman" panose="02020603050405020304" pitchFamily="18" charset="0"/>
              </a:rPr>
              <a:t> зубами и пр.). Руброспинальный уровень регуляции движений является фоновым и начинает функционировать с первых недель жизни ребенка. Позднее в онтогенезе начинает функционировать </a:t>
            </a:r>
            <a:r>
              <a:rPr lang="ru-RU" sz="1900" dirty="0" err="1" smtClean="0">
                <a:latin typeface="Times New Roman" panose="02020603050405020304" pitchFamily="18" charset="0"/>
                <a:cs typeface="Times New Roman" panose="02020603050405020304" pitchFamily="18" charset="0"/>
              </a:rPr>
              <a:t>таламо-паллидарный</a:t>
            </a:r>
            <a:r>
              <a:rPr lang="ru-RU" sz="1900" dirty="0" smtClean="0">
                <a:latin typeface="Times New Roman" panose="02020603050405020304" pitchFamily="18" charset="0"/>
                <a:cs typeface="Times New Roman" panose="02020603050405020304" pitchFamily="18" charset="0"/>
              </a:rPr>
              <a:t> уровень синергии и штампов (уровень В). В 4–5 месяцев ребенок пытается схватить предмет рукой, и у него наблюдается масса нецелесообразных движений – </a:t>
            </a:r>
            <a:r>
              <a:rPr lang="ru-RU" sz="1900" dirty="0" err="1" smtClean="0">
                <a:latin typeface="Times New Roman" panose="02020603050405020304" pitchFamily="18" charset="0"/>
                <a:cs typeface="Times New Roman" panose="02020603050405020304" pitchFamily="18" charset="0"/>
              </a:rPr>
              <a:t>синкинезий</a:t>
            </a:r>
            <a:r>
              <a:rPr lang="ru-RU" sz="1900" dirty="0" smtClean="0">
                <a:latin typeface="Times New Roman" panose="02020603050405020304" pitchFamily="18" charset="0"/>
                <a:cs typeface="Times New Roman" panose="02020603050405020304" pitchFamily="18" charset="0"/>
              </a:rPr>
              <a:t>, сопутствующих схватыванию. Во втором полугодии </a:t>
            </a:r>
            <a:r>
              <a:rPr lang="ru-RU" sz="1900" dirty="0" err="1" smtClean="0">
                <a:latin typeface="Times New Roman" panose="02020603050405020304" pitchFamily="18" charset="0"/>
                <a:cs typeface="Times New Roman" panose="02020603050405020304" pitchFamily="18" charset="0"/>
              </a:rPr>
              <a:t>синкинезии</a:t>
            </a:r>
            <a:r>
              <a:rPr lang="ru-RU" sz="1900" dirty="0" smtClean="0">
                <a:latin typeface="Times New Roman" panose="02020603050405020304" pitchFamily="18" charset="0"/>
                <a:cs typeface="Times New Roman" panose="02020603050405020304" pitchFamily="18" charset="0"/>
              </a:rPr>
              <a:t> меняются на синергии, обеспечивающие вспомогательные движения для выработки навыка. Поражение уровня В приводит к </a:t>
            </a:r>
            <a:r>
              <a:rPr lang="ru-RU" sz="1900" dirty="0" err="1" smtClean="0">
                <a:latin typeface="Times New Roman" panose="02020603050405020304" pitchFamily="18" charset="0"/>
                <a:cs typeface="Times New Roman" panose="02020603050405020304" pitchFamily="18" charset="0"/>
              </a:rPr>
              <a:t>диссинергиям</a:t>
            </a:r>
            <a:r>
              <a:rPr lang="ru-RU" sz="1900" dirty="0" smtClean="0">
                <a:latin typeface="Times New Roman" panose="02020603050405020304" pitchFamily="18" charset="0"/>
                <a:cs typeface="Times New Roman" panose="02020603050405020304" pitchFamily="18" charset="0"/>
              </a:rPr>
              <a:t> и асинергиям, к </a:t>
            </a:r>
            <a:r>
              <a:rPr lang="ru-RU" sz="1900" dirty="0" err="1" smtClean="0">
                <a:latin typeface="Times New Roman" panose="02020603050405020304" pitchFamily="18" charset="0"/>
                <a:cs typeface="Times New Roman" panose="02020603050405020304" pitchFamily="18" charset="0"/>
              </a:rPr>
              <a:t>гипердинамическим</a:t>
            </a:r>
            <a:r>
              <a:rPr lang="ru-RU" sz="1900" dirty="0" smtClean="0">
                <a:latin typeface="Times New Roman" panose="02020603050405020304" pitchFamily="18" charset="0"/>
                <a:cs typeface="Times New Roman" panose="02020603050405020304" pitchFamily="18" charset="0"/>
              </a:rPr>
              <a:t> и гиподинамическим расстройствам. При </a:t>
            </a:r>
            <a:r>
              <a:rPr lang="ru-RU" sz="1900" dirty="0" err="1" smtClean="0">
                <a:latin typeface="Times New Roman" panose="02020603050405020304" pitchFamily="18" charset="0"/>
                <a:cs typeface="Times New Roman" panose="02020603050405020304" pitchFamily="18" charset="0"/>
              </a:rPr>
              <a:t>гипердинамии</a:t>
            </a:r>
            <a:r>
              <a:rPr lang="ru-RU" sz="1900" dirty="0" smtClean="0">
                <a:latin typeface="Times New Roman" panose="02020603050405020304" pitchFamily="18" charset="0"/>
                <a:cs typeface="Times New Roman" panose="02020603050405020304" pitchFamily="18" charset="0"/>
              </a:rPr>
              <a:t> наблюдаются различные гиперкинезы, а при гиподинамии отмечается скудность, бедность движений.</a:t>
            </a:r>
          </a:p>
          <a:p>
            <a:pPr algn="just"/>
            <a:r>
              <a:rPr lang="ru-RU" sz="1900" dirty="0" smtClean="0">
                <a:latin typeface="Times New Roman" panose="02020603050405020304" pitchFamily="18" charset="0"/>
                <a:cs typeface="Times New Roman" panose="02020603050405020304" pitchFamily="18" charset="0"/>
              </a:rPr>
              <a:t>Уровень В ответственен за развитие выразительности движений, мимики, пластичности. Афферентная недостаточность этого уровня организации движений ведет к их ослаблению. Во втором полугодии жизни ребенка вступает в действие </a:t>
            </a:r>
            <a:r>
              <a:rPr lang="ru-RU" sz="1900" dirty="0" err="1" smtClean="0">
                <a:latin typeface="Times New Roman" panose="02020603050405020304" pitchFamily="18" charset="0"/>
                <a:cs typeface="Times New Roman" panose="02020603050405020304" pitchFamily="18" charset="0"/>
              </a:rPr>
              <a:t>пирамидно-стриальный</a:t>
            </a:r>
            <a:r>
              <a:rPr lang="ru-RU" sz="1900" dirty="0" smtClean="0">
                <a:latin typeface="Times New Roman" panose="02020603050405020304" pitchFamily="18" charset="0"/>
                <a:cs typeface="Times New Roman" panose="02020603050405020304" pitchFamily="18" charset="0"/>
              </a:rPr>
              <a:t> уровень (уровень С). Сенсорная коррекция этого уровня обеспечивает согласование двигательного акта с внешним пространством при ведущей роли зрительной </a:t>
            </a:r>
            <a:r>
              <a:rPr lang="ru-RU" sz="1900" dirty="0" err="1" smtClean="0">
                <a:latin typeface="Times New Roman" panose="02020603050405020304" pitchFamily="18" charset="0"/>
                <a:cs typeface="Times New Roman" panose="02020603050405020304" pitchFamily="18" charset="0"/>
              </a:rPr>
              <a:t>афферентации</a:t>
            </a:r>
            <a:r>
              <a:rPr lang="ru-RU" sz="1900" dirty="0" smtClean="0">
                <a:latin typeface="Times New Roman" panose="02020603050405020304" pitchFamily="18" charset="0"/>
                <a:cs typeface="Times New Roman" panose="02020603050405020304" pitchFamily="18" charset="0"/>
              </a:rPr>
              <a:t>. Возникновение первых осмысленных действий связано с созреванием теменно-</a:t>
            </a:r>
            <a:r>
              <a:rPr lang="ru-RU" sz="1900" dirty="0" err="1" smtClean="0">
                <a:latin typeface="Times New Roman" panose="02020603050405020304" pitchFamily="18" charset="0"/>
                <a:cs typeface="Times New Roman" panose="02020603050405020304" pitchFamily="18" charset="0"/>
              </a:rPr>
              <a:t>премоторного</a:t>
            </a:r>
            <a:r>
              <a:rPr lang="ru-RU" sz="1900" dirty="0" smtClean="0">
                <a:latin typeface="Times New Roman" panose="02020603050405020304" pitchFamily="18" charset="0"/>
                <a:cs typeface="Times New Roman" panose="02020603050405020304" pitchFamily="18" charset="0"/>
              </a:rPr>
              <a:t> кортикального уровня организации движений (уровень D). </a:t>
            </a:r>
            <a:r>
              <a:rPr lang="ru-RU" sz="1900" dirty="0" err="1" smtClean="0">
                <a:latin typeface="Times New Roman" panose="02020603050405020304" pitchFamily="18" charset="0"/>
                <a:cs typeface="Times New Roman" panose="02020603050405020304" pitchFamily="18" charset="0"/>
              </a:rPr>
              <a:t>Проприорецепция</a:t>
            </a:r>
            <a:r>
              <a:rPr lang="ru-RU" sz="1900" dirty="0" smtClean="0">
                <a:latin typeface="Times New Roman" panose="02020603050405020304" pitchFamily="18" charset="0"/>
                <a:cs typeface="Times New Roman" panose="02020603050405020304" pitchFamily="18" charset="0"/>
              </a:rPr>
              <a:t> на этом уровне играет подчиненную роль, ведущая </a:t>
            </a:r>
            <a:r>
              <a:rPr lang="ru-RU" sz="1900" dirty="0" err="1" smtClean="0">
                <a:latin typeface="Times New Roman" panose="02020603050405020304" pitchFamily="18" charset="0"/>
                <a:cs typeface="Times New Roman" panose="02020603050405020304" pitchFamily="18" charset="0"/>
              </a:rPr>
              <a:t>афферентация</a:t>
            </a:r>
            <a:r>
              <a:rPr lang="ru-RU" sz="1900" dirty="0" smtClean="0">
                <a:latin typeface="Times New Roman" panose="02020603050405020304" pitchFamily="18" charset="0"/>
                <a:cs typeface="Times New Roman" panose="02020603050405020304" pitchFamily="18" charset="0"/>
              </a:rPr>
              <a:t> не связана с рецепторными образованиями, а опирается на смысловую сторону действия с предметом. Например, при недоразвитии коркового уровня нарушается смысловая организация и реализация движений по типу апраксии, утрачивается или затрудняется возможность выработки новых навыков. Понимание речи, письмо связаны с деятельностью уровня Е.</a:t>
            </a:r>
          </a:p>
          <a:p>
            <a:pPr algn="just"/>
            <a:r>
              <a:rPr lang="ru-RU" sz="1900" dirty="0" err="1" smtClean="0">
                <a:latin typeface="Times New Roman" panose="02020603050405020304" pitchFamily="18" charset="0"/>
                <a:cs typeface="Times New Roman" panose="02020603050405020304" pitchFamily="18" charset="0"/>
              </a:rPr>
              <a:t>Поуровневый</a:t>
            </a:r>
            <a:r>
              <a:rPr lang="ru-RU" sz="1900" dirty="0" smtClean="0">
                <a:latin typeface="Times New Roman" panose="02020603050405020304" pitchFamily="18" charset="0"/>
                <a:cs typeface="Times New Roman" panose="02020603050405020304" pitchFamily="18" charset="0"/>
              </a:rPr>
              <a:t> анализ развития двигательных функций у детей с психическим недоразвитием позволил Н. П. </a:t>
            </a:r>
            <a:r>
              <a:rPr lang="ru-RU" sz="1900" dirty="0" err="1" smtClean="0">
                <a:latin typeface="Times New Roman" panose="02020603050405020304" pitchFamily="18" charset="0"/>
                <a:cs typeface="Times New Roman" panose="02020603050405020304" pitchFamily="18" charset="0"/>
              </a:rPr>
              <a:t>Вайзману</a:t>
            </a:r>
            <a:r>
              <a:rPr lang="ru-RU" sz="1900" dirty="0" smtClean="0">
                <a:latin typeface="Times New Roman" panose="02020603050405020304" pitchFamily="18" charset="0"/>
                <a:cs typeface="Times New Roman" panose="02020603050405020304" pitchFamily="18" charset="0"/>
              </a:rPr>
              <a:t> показать сложность, мозаичность этих нарушений, раскрыть механизмы различных психомоторных нарушений. На основе проведенных исследований автором были предложены научно обоснованные принципы коррекции психомоторики. </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4649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55978"/>
            <a:ext cx="12091916" cy="6817251"/>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Например, при недоразвитии коркового уровня организации движений невозможна смысловая организация двигательного акта, и движения формируются у ребенка в первую очередь по подражанию. Овладение движениями должно происходить с опорой на более сохранные нижележащие церебральные уровни. При сохранности коркового, смыслового уровня организации движений, но недоразвитии </a:t>
            </a:r>
            <a:r>
              <a:rPr lang="ru-RU" sz="1900" dirty="0" err="1" smtClean="0">
                <a:latin typeface="Times New Roman" panose="02020603050405020304" pitchFamily="18" charset="0"/>
                <a:cs typeface="Times New Roman" panose="02020603050405020304" pitchFamily="18" charset="0"/>
              </a:rPr>
              <a:t>пирамидностриального</a:t>
            </a:r>
            <a:r>
              <a:rPr lang="ru-RU" sz="1900" dirty="0" smtClean="0">
                <a:latin typeface="Times New Roman" panose="02020603050405020304" pitchFamily="18" charset="0"/>
                <a:cs typeface="Times New Roman" panose="02020603050405020304" pitchFamily="18" charset="0"/>
              </a:rPr>
              <a:t> уровня,  коррекционная работа направлена на формирование двигательных качеств, временных и пространственных параметров движений. В данном исследовании была убедительно доказана значимость учета структурно-уровневых характеристик психических функций для повышения эффективности психологической коррекции. </a:t>
            </a:r>
            <a:r>
              <a:rPr lang="ru-RU" sz="1900" dirty="0" smtClean="0">
                <a:latin typeface="Times New Roman" panose="02020603050405020304" pitchFamily="18" charset="0"/>
                <a:cs typeface="Times New Roman" panose="02020603050405020304" pitchFamily="18" charset="0"/>
              </a:rPr>
              <a:t>Например, при недоразвитии коркового уровня организации движений невозможна смысловая организация двигательного акта, и движения формируются у ребенка в первую очередь по подражанию. Овладение движениями должно происходить с опорой на более сохранные нижележащие церебральные уровни. При сохранности коркового, смыслового уровня организации движений, но недоразвитии </a:t>
            </a:r>
            <a:r>
              <a:rPr lang="ru-RU" sz="1900" dirty="0" err="1" smtClean="0">
                <a:latin typeface="Times New Roman" panose="02020603050405020304" pitchFamily="18" charset="0"/>
                <a:cs typeface="Times New Roman" panose="02020603050405020304" pitchFamily="18" charset="0"/>
              </a:rPr>
              <a:t>пирамидно-стриального</a:t>
            </a:r>
            <a:r>
              <a:rPr lang="ru-RU" sz="1900" dirty="0" smtClean="0">
                <a:latin typeface="Times New Roman" panose="02020603050405020304" pitchFamily="18" charset="0"/>
                <a:cs typeface="Times New Roman" panose="02020603050405020304" pitchFamily="18" charset="0"/>
              </a:rPr>
              <a:t> уровня, коррекционная работа направлена на формирование двигательных качеств, временных и пространственных параметров движений.</a:t>
            </a:r>
          </a:p>
          <a:p>
            <a:pPr algn="just"/>
            <a:r>
              <a:rPr lang="ru-RU" sz="1900" dirty="0" smtClean="0">
                <a:latin typeface="Times New Roman" panose="02020603050405020304" pitchFamily="18" charset="0"/>
                <a:cs typeface="Times New Roman" panose="02020603050405020304" pitchFamily="18" charset="0"/>
              </a:rPr>
              <a:t>В данном исследовании была убедительно доказана значимость учета структурно-уровневых характеристик психических функций для повышения эффективности психологической коррекции.</a:t>
            </a:r>
          </a:p>
          <a:p>
            <a:pPr algn="just"/>
            <a:r>
              <a:rPr lang="ru-RU" sz="1900" dirty="0" smtClean="0">
                <a:latin typeface="Times New Roman" panose="02020603050405020304" pitchFamily="18" charset="0"/>
                <a:cs typeface="Times New Roman" panose="02020603050405020304" pitchFamily="18" charset="0"/>
              </a:rPr>
              <a:t>Нарушение мышления, являясь ядерным симптомом при психическом недоразвитии, оказывает негативное влияние на развитие всех других психических функций. Причем это влияние может осуществляться «сверху вниз», т. е. недоразвитие мышления препятствует развитию более элементарных психических процессов. Однако, как справедливо отмечает В. В. Лебединский, нельзя исключить и тормозящее влияние «снизу вверх», обусловленное недоразвитием более элементарных функций. Очень важен дифференцированный подход к проблеме первичного и вторичного дефекта при психическом недоразвитии. Недоразвитие речи, мышления, высших форм памяти при умственной отсталости Л. С. Выготский рассматривал как вторичные дефекты, обусловленные затруднениями усвоения социального опыта вследствие биологической недостаточности мозга</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6325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817251"/>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Дальнейшие исследования отечественных и зарубежных нейрофизиологов и психологов показали, что недостаточность высших психических функций у детей с умственной отсталостью обусловлена недоразвитием лобно-теменных отделов головного мозга, и это является первичным дефектом при психическом недоразвитии. Однако при анализе сложной структуры дефекта у детей с умственной отсталостью нельзя не учитывать и такие социальные факторы, как ранняя психическая депривация, неправильное семейное воспитание, социальная депривация умственно отсталого ребенка в более старшем возрасте и пр. Все это в значительной степени тормозит развитие личности ребенка с психическим недоразвитием, искажает его самооценку, способствует формированию эмоционально-волевой неустойчивости.</a:t>
            </a:r>
          </a:p>
          <a:p>
            <a:pPr algn="just"/>
            <a:r>
              <a:rPr lang="ru-RU" sz="1900" dirty="0" smtClean="0">
                <a:latin typeface="Times New Roman" panose="02020603050405020304" pitchFamily="18" charset="0"/>
                <a:cs typeface="Times New Roman" panose="02020603050405020304" pitchFamily="18" charset="0"/>
              </a:rPr>
              <a:t>Нарушение мышления, являясь ядерным симптомом при психическом недоразвитии, оказывает негативное влияние на развитие всех других психических функций. Причем это влияние может осуществляться «сверху вниз», т. е. недоразвитие мышления препятствует развитию более элементарных психических процессов. Однако, как справедливо отмечает В. В. Лебединский, нельзя исключить и тормозящее влияние «снизу вверх», обусловленное недоразвитием более элементарных функций. Очень важен дифференцированный подход к проблеме первичного и вторичного дефекта при психическом недоразвитии. Недоразвитие речи, мышления, высших форм памяти при умственной отсталости Л. С. Выготский рассматривал как вторичные дефекты, обусловленные затруднениями усвоения социального опыта вследствие биологической недостаточности мозга Дальнейшие исследования отечественных и зарубежных нейрофизиологов и психологов показали, что недостаточность высших психических функций у детей с умственной отсталостью обусловлена недоразвитием лобно-теменных отделов головного мозга, и это является первичным дефектом при психическом недоразвитии. Однако при анализе сложной структуры дефекта у детей с умственной отсталостью нельзя не учитывать и такие социальные факторы, как ранняя психическая депривация, неправильное семейное воспитание, социальная депривация умственно отсталого ребенка в более старшем возрасте и пр. Все это в значительной степени тормозит развитие личности ребенка с психическим недоразвитием, искажает его самооценку, способствует формированию эмоционально-волевой неустойчивости.</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0642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817251"/>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В клинике психическое недоразвитие рассматривается как синдром тотальной ретардации. В основе данной формы психического </a:t>
            </a:r>
            <a:r>
              <a:rPr lang="ru-RU" sz="1900" dirty="0" err="1" smtClean="0">
                <a:latin typeface="Times New Roman" panose="02020603050405020304" pitchFamily="18" charset="0"/>
                <a:cs typeface="Times New Roman" panose="02020603050405020304" pitchFamily="18" charset="0"/>
              </a:rPr>
              <a:t>дизонтогенеза</a:t>
            </a:r>
            <a:r>
              <a:rPr lang="ru-RU" sz="1900" dirty="0" smtClean="0">
                <a:latin typeface="Times New Roman" panose="02020603050405020304" pitchFamily="18" charset="0"/>
                <a:cs typeface="Times New Roman" panose="02020603050405020304" pitchFamily="18" charset="0"/>
              </a:rPr>
              <a:t> лежит недоразвитие всех сторон психики: познавательных процессов, эмоционально-волевой сферы, личности, </a:t>
            </a:r>
            <a:r>
              <a:rPr lang="ru-RU" sz="1900" dirty="0" err="1" smtClean="0">
                <a:latin typeface="Times New Roman" panose="02020603050405020304" pitchFamily="18" charset="0"/>
                <a:cs typeface="Times New Roman" panose="02020603050405020304" pitchFamily="18" charset="0"/>
              </a:rPr>
              <a:t>потребностно</a:t>
            </a:r>
            <a:r>
              <a:rPr lang="ru-RU" sz="1900" dirty="0" smtClean="0">
                <a:latin typeface="Times New Roman" panose="02020603050405020304" pitchFamily="18" charset="0"/>
                <a:cs typeface="Times New Roman" panose="02020603050405020304" pitchFamily="18" charset="0"/>
              </a:rPr>
              <a:t>-мотивационной сферы и пр. Однако ведущая роль в структуре общего психического недоразвития принадлежит недоразвитию познавательной деятельности. Типичной моделью психического недоразвития является умственная отсталость.</a:t>
            </a:r>
          </a:p>
          <a:p>
            <a:pPr algn="just"/>
            <a:r>
              <a:rPr lang="ru-RU" sz="1900" dirty="0" smtClean="0">
                <a:latin typeface="Times New Roman" panose="02020603050405020304" pitchFamily="18" charset="0"/>
                <a:cs typeface="Times New Roman" panose="02020603050405020304" pitchFamily="18" charset="0"/>
              </a:rPr>
              <a:t>В Международной классификации болезней (МКБ, 10-й пересмотр) дается следующее определение умственной отсталости: «Умственная отсталость – это состояние задержанного или неполного развития психики, которое, в первую очередь, характеризуется нарушением способностей, проявляющихся в период созревания и обеспечивающих общий уровень интеллектуальности, т. е. когнитивных, речевых, моторных и социальных способностей». «Определение интеллектуального уровня должно основываться на всей доступной информации, включая клинические данные, адаптивное поведение (с учетом культурных особенностей) и продуктивность по психометрическим тестам».</a:t>
            </a:r>
          </a:p>
          <a:p>
            <a:pPr algn="just"/>
            <a:r>
              <a:rPr lang="ru-RU" sz="1900" dirty="0" smtClean="0">
                <a:latin typeface="Times New Roman" panose="02020603050405020304" pitchFamily="18" charset="0"/>
                <a:cs typeface="Times New Roman" panose="02020603050405020304" pitchFamily="18" charset="0"/>
              </a:rPr>
              <a:t>Как особая форма психического недоразвития умственная отсталость может возникнуть у ребенка вследствие различных причин. По этиологии их можно условно разделить на две основные группы: эндогенную, обусловленную, как правило, генетическими факторами, и экзогенную, обусловленную внешними факторами (инфекции, отравления, травмы и пр.), – возникшие на различных этапах развития ребенка.</a:t>
            </a:r>
          </a:p>
          <a:p>
            <a:pPr algn="just"/>
            <a:r>
              <a:rPr lang="ru-RU" sz="1900" dirty="0" smtClean="0">
                <a:latin typeface="Times New Roman" panose="02020603050405020304" pitchFamily="18" charset="0"/>
                <a:cs typeface="Times New Roman" panose="02020603050405020304" pitchFamily="18" charset="0"/>
              </a:rPr>
              <a:t>В отечественной психиатрии в основу классификации умственной отсталости положены </a:t>
            </a:r>
            <a:r>
              <a:rPr lang="ru-RU" sz="1900" dirty="0" err="1" smtClean="0">
                <a:latin typeface="Times New Roman" panose="02020603050405020304" pitchFamily="18" charset="0"/>
                <a:cs typeface="Times New Roman" panose="02020603050405020304" pitchFamily="18" charset="0"/>
              </a:rPr>
              <a:t>этиопатогенетические</a:t>
            </a:r>
            <a:r>
              <a:rPr lang="ru-RU" sz="1900" dirty="0" smtClean="0">
                <a:latin typeface="Times New Roman" panose="02020603050405020304" pitchFamily="18" charset="0"/>
                <a:cs typeface="Times New Roman" panose="02020603050405020304" pitchFamily="18" charset="0"/>
              </a:rPr>
              <a:t> характеристики (Сухарева Г. Е., 1973; Ковалев В. В., 1979 и др.).</a:t>
            </a:r>
          </a:p>
          <a:p>
            <a:pPr algn="just"/>
            <a:r>
              <a:rPr lang="ru-RU" sz="1900" b="1" dirty="0" smtClean="0">
                <a:latin typeface="Times New Roman" panose="02020603050405020304" pitchFamily="18" charset="0"/>
                <a:cs typeface="Times New Roman" panose="02020603050405020304" pitchFamily="18" charset="0"/>
              </a:rPr>
              <a:t>В. В. Ковалев выделяет следующие основные формы умственной отсталости:</a:t>
            </a:r>
          </a:p>
          <a:p>
            <a:pPr algn="just"/>
            <a:r>
              <a:rPr lang="ru-RU" sz="1900" i="1" dirty="0" smtClean="0">
                <a:latin typeface="Times New Roman" panose="02020603050405020304" pitchFamily="18" charset="0"/>
                <a:cs typeface="Times New Roman" panose="02020603050405020304" pitchFamily="18" charset="0"/>
              </a:rPr>
              <a:t>1. Умственная отсталость при хромосомных болезнях.</a:t>
            </a:r>
          </a:p>
          <a:p>
            <a:pPr algn="just"/>
            <a:r>
              <a:rPr lang="ru-RU" sz="1900" i="1" dirty="0" smtClean="0">
                <a:latin typeface="Times New Roman" panose="02020603050405020304" pitchFamily="18" charset="0"/>
                <a:cs typeface="Times New Roman" panose="02020603050405020304" pitchFamily="18" charset="0"/>
              </a:rPr>
              <a:t>2. Наследственные формы умственной отсталости.</a:t>
            </a:r>
          </a:p>
          <a:p>
            <a:pPr algn="just"/>
            <a:r>
              <a:rPr lang="ru-RU" sz="1900" i="1" dirty="0" smtClean="0">
                <a:latin typeface="Times New Roman" panose="02020603050405020304" pitchFamily="18" charset="0"/>
                <a:cs typeface="Times New Roman" panose="02020603050405020304" pitchFamily="18" charset="0"/>
              </a:rPr>
              <a:t>3. Смешанные по этиологии (экзогенно-эндогенные) формы.</a:t>
            </a:r>
          </a:p>
          <a:p>
            <a:pPr algn="just"/>
            <a:r>
              <a:rPr lang="ru-RU" sz="1900" i="1" dirty="0" smtClean="0">
                <a:latin typeface="Times New Roman" panose="02020603050405020304" pitchFamily="18" charset="0"/>
                <a:cs typeface="Times New Roman" panose="02020603050405020304" pitchFamily="18" charset="0"/>
              </a:rPr>
              <a:t>4. </a:t>
            </a:r>
            <a:r>
              <a:rPr lang="ru-RU" sz="1900" i="1" dirty="0" err="1" smtClean="0">
                <a:latin typeface="Times New Roman" panose="02020603050405020304" pitchFamily="18" charset="0"/>
                <a:cs typeface="Times New Roman" panose="02020603050405020304" pitchFamily="18" charset="0"/>
              </a:rPr>
              <a:t>Экзогенно</a:t>
            </a:r>
            <a:r>
              <a:rPr lang="ru-RU" sz="1900" i="1" dirty="0" smtClean="0">
                <a:latin typeface="Times New Roman" panose="02020603050405020304" pitchFamily="18" charset="0"/>
                <a:cs typeface="Times New Roman" panose="02020603050405020304" pitchFamily="18" charset="0"/>
              </a:rPr>
              <a:t> обусловленные формы.</a:t>
            </a:r>
          </a:p>
        </p:txBody>
      </p:sp>
    </p:spTree>
    <p:extLst>
      <p:ext uri="{BB962C8B-B14F-4D97-AF65-F5344CB8AC3E}">
        <p14:creationId xmlns:p14="http://schemas.microsoft.com/office/powerpoint/2010/main" val="3206616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21101"/>
            <a:ext cx="12192000" cy="7694414"/>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Классификация В. В. Ковалева по </a:t>
            </a:r>
            <a:r>
              <a:rPr lang="ru-RU" sz="1900" dirty="0" err="1" smtClean="0">
                <a:latin typeface="Times New Roman" panose="02020603050405020304" pitchFamily="18" charset="0"/>
                <a:cs typeface="Times New Roman" panose="02020603050405020304" pitchFamily="18" charset="0"/>
              </a:rPr>
              <a:t>этиопатогенетическому</a:t>
            </a:r>
            <a:r>
              <a:rPr lang="ru-RU" sz="1900" dirty="0" smtClean="0">
                <a:latin typeface="Times New Roman" panose="02020603050405020304" pitchFamily="18" charset="0"/>
                <a:cs typeface="Times New Roman" panose="02020603050405020304" pitchFamily="18" charset="0"/>
              </a:rPr>
              <a:t> признаку имеет несомненное значение для клинического анализа умственной отсталости. Однако для психолого-педагогического анализа интеллектуального дефекта при умственной отсталости в практике чаще используется классификация </a:t>
            </a:r>
            <a:r>
              <a:rPr lang="ru-RU" sz="1900" b="1" dirty="0" smtClean="0">
                <a:latin typeface="Times New Roman" panose="02020603050405020304" pitchFamily="18" charset="0"/>
                <a:cs typeface="Times New Roman" panose="02020603050405020304" pitchFamily="18" charset="0"/>
              </a:rPr>
              <a:t>М. С. Певзнер, которая выделяет пять форм умственной отсталости:</a:t>
            </a:r>
          </a:p>
          <a:p>
            <a:pPr algn="just"/>
            <a:r>
              <a:rPr lang="ru-RU" sz="1900" dirty="0" smtClean="0">
                <a:latin typeface="Times New Roman" panose="02020603050405020304" pitchFamily="18" charset="0"/>
                <a:cs typeface="Times New Roman" panose="02020603050405020304" pitchFamily="18" charset="0"/>
              </a:rPr>
              <a:t>1</a:t>
            </a:r>
            <a:r>
              <a:rPr lang="ru-RU" sz="1900" i="1" dirty="0" smtClean="0">
                <a:latin typeface="Times New Roman" panose="02020603050405020304" pitchFamily="18" charset="0"/>
                <a:cs typeface="Times New Roman" panose="02020603050405020304" pitchFamily="18" charset="0"/>
              </a:rPr>
              <a:t>. Неосложненная форма умственной отсталости.</a:t>
            </a:r>
          </a:p>
          <a:p>
            <a:pPr algn="just"/>
            <a:r>
              <a:rPr lang="ru-RU" sz="1900" i="1" dirty="0" smtClean="0">
                <a:latin typeface="Times New Roman" panose="02020603050405020304" pitchFamily="18" charset="0"/>
                <a:cs typeface="Times New Roman" panose="02020603050405020304" pitchFamily="18" charset="0"/>
              </a:rPr>
              <a:t>2. Умственная отсталость с нарушениями </a:t>
            </a:r>
            <a:r>
              <a:rPr lang="ru-RU" sz="1900" i="1" dirty="0" err="1" smtClean="0">
                <a:latin typeface="Times New Roman" panose="02020603050405020304" pitchFamily="18" charset="0"/>
                <a:cs typeface="Times New Roman" panose="02020603050405020304" pitchFamily="18" charset="0"/>
              </a:rPr>
              <a:t>нейродинамики</a:t>
            </a:r>
            <a:r>
              <a:rPr lang="ru-RU" sz="1900" i="1" dirty="0" smtClean="0">
                <a:latin typeface="Times New Roman" panose="02020603050405020304" pitchFamily="18" charset="0"/>
                <a:cs typeface="Times New Roman" panose="02020603050405020304" pitchFamily="18" charset="0"/>
              </a:rPr>
              <a:t>.</a:t>
            </a:r>
          </a:p>
          <a:p>
            <a:pPr algn="just"/>
            <a:r>
              <a:rPr lang="ru-RU" sz="1900" i="1" dirty="0" smtClean="0">
                <a:latin typeface="Times New Roman" panose="02020603050405020304" pitchFamily="18" charset="0"/>
                <a:cs typeface="Times New Roman" panose="02020603050405020304" pitchFamily="18" charset="0"/>
              </a:rPr>
              <a:t>3. Умственная отсталость в сочетании с нарушениями анализаторов.</a:t>
            </a:r>
          </a:p>
          <a:p>
            <a:pPr algn="just"/>
            <a:r>
              <a:rPr lang="ru-RU" sz="1900" i="1" dirty="0" smtClean="0">
                <a:latin typeface="Times New Roman" panose="02020603050405020304" pitchFamily="18" charset="0"/>
                <a:cs typeface="Times New Roman" panose="02020603050405020304" pitchFamily="18" charset="0"/>
              </a:rPr>
              <a:t>4. Умственная отсталость в сочетании с грубыми нарушениями личности.</a:t>
            </a:r>
          </a:p>
          <a:p>
            <a:pPr algn="just"/>
            <a:r>
              <a:rPr lang="ru-RU" sz="1900" i="1" dirty="0" smtClean="0">
                <a:latin typeface="Times New Roman" panose="02020603050405020304" pitchFamily="18" charset="0"/>
                <a:cs typeface="Times New Roman" panose="02020603050405020304" pitchFamily="18" charset="0"/>
              </a:rPr>
              <a:t>5. Умственная отсталость в сочетании с </a:t>
            </a:r>
            <a:r>
              <a:rPr lang="ru-RU" sz="1900" i="1" dirty="0" err="1" smtClean="0">
                <a:latin typeface="Times New Roman" panose="02020603050405020304" pitchFamily="18" charset="0"/>
                <a:cs typeface="Times New Roman" panose="02020603050405020304" pitchFamily="18" charset="0"/>
              </a:rPr>
              <a:t>психопатоподобными</a:t>
            </a:r>
            <a:r>
              <a:rPr lang="ru-RU" sz="1900" i="1" dirty="0" smtClean="0">
                <a:latin typeface="Times New Roman" panose="02020603050405020304" pitchFamily="18" charset="0"/>
                <a:cs typeface="Times New Roman" panose="02020603050405020304" pitchFamily="18" charset="0"/>
              </a:rPr>
              <a:t> формами поведения.</a:t>
            </a:r>
          </a:p>
          <a:p>
            <a:pPr algn="just"/>
            <a:r>
              <a:rPr lang="ru-RU" sz="1900" dirty="0" smtClean="0">
                <a:latin typeface="Times New Roman" panose="02020603050405020304" pitchFamily="18" charset="0"/>
                <a:cs typeface="Times New Roman" panose="02020603050405020304" pitchFamily="18" charset="0"/>
              </a:rPr>
              <a:t>Психическое недоразвитие в детском возрасте проявляется в многочисленных синдромах ранней и стойкой общей отсталости. Г. Е. Сухарева выделяет два признака общего психического недоразвития: это преобладание интеллектуального дефекта и отсутствие </a:t>
            </a:r>
            <a:r>
              <a:rPr lang="ru-RU" sz="1900" dirty="0" err="1" smtClean="0">
                <a:latin typeface="Times New Roman" panose="02020603050405020304" pitchFamily="18" charset="0"/>
                <a:cs typeface="Times New Roman" panose="02020603050405020304" pitchFamily="18" charset="0"/>
              </a:rPr>
              <a:t>прогродиентности</a:t>
            </a:r>
            <a:r>
              <a:rPr lang="ru-RU" sz="1900" dirty="0" smtClean="0">
                <a:latin typeface="Times New Roman" panose="02020603050405020304" pitchFamily="18" charset="0"/>
                <a:cs typeface="Times New Roman" panose="02020603050405020304" pitchFamily="18" charset="0"/>
              </a:rPr>
              <a:t>.</a:t>
            </a:r>
          </a:p>
          <a:p>
            <a:pPr algn="just"/>
            <a:r>
              <a:rPr lang="ru-RU" sz="1900" dirty="0" smtClean="0">
                <a:latin typeface="Times New Roman" panose="02020603050405020304" pitchFamily="18" charset="0"/>
                <a:cs typeface="Times New Roman" panose="02020603050405020304" pitchFamily="18" charset="0"/>
              </a:rPr>
              <a:t>Психопатологическим стержнем психического недоразвития у взрослых, подростков и детей младшего школьного возраста является слабость абстрактного мышления в виде недостаточной способности к обобщению, пониманию причинно-следственных отношений, конкретно-ситуативного мышления.</a:t>
            </a:r>
            <a:endParaRPr lang="ru-RU" sz="1900" dirty="0">
              <a:latin typeface="Times New Roman" panose="02020603050405020304" pitchFamily="18" charset="0"/>
              <a:cs typeface="Times New Roman" panose="02020603050405020304" pitchFamily="18" charset="0"/>
            </a:endParaRPr>
          </a:p>
          <a:p>
            <a:pPr algn="just"/>
            <a:r>
              <a:rPr lang="ru-RU" sz="1900" dirty="0" smtClean="0">
                <a:latin typeface="Times New Roman" panose="02020603050405020304" pitchFamily="18" charset="0"/>
                <a:cs typeface="Times New Roman" panose="02020603050405020304" pitchFamily="18" charset="0"/>
              </a:rPr>
              <a:t>Однако для квалифицированной диагностики недостаточно ориентироваться только на признаки интеллектуального недоразвития, наблюдаемые у ребенка с рождения или несколько позже (до 2–3 лет). Классификация дизонтогенетических расстройств по рекомендациям Всемирной организации здравоохранения (ВОЗ) предусматривает четыре основных направления (оси) диагностики. Первое направление – это характеристика клинического синдрома. Второе – по определению интеллектуального уровня от легкой до глубокой отсталости. Третье – учитывает биологические факторы </a:t>
            </a:r>
            <a:r>
              <a:rPr lang="ru-RU" sz="1900" dirty="0" err="1" smtClean="0">
                <a:latin typeface="Times New Roman" panose="02020603050405020304" pitchFamily="18" charset="0"/>
                <a:cs typeface="Times New Roman" panose="02020603050405020304" pitchFamily="18" charset="0"/>
              </a:rPr>
              <a:t>дизонтогенеза</a:t>
            </a:r>
            <a:r>
              <a:rPr lang="ru-RU" sz="1900" dirty="0" smtClean="0">
                <a:latin typeface="Times New Roman" panose="02020603050405020304" pitchFamily="18" charset="0"/>
                <a:cs typeface="Times New Roman" panose="02020603050405020304" pitchFamily="18" charset="0"/>
              </a:rPr>
              <a:t>, т. е. этиологический диагноз. Четвертое – характеристика сопутствующих психосоциальных влияний (нарушение семейных взаимоотношений, стиль семейного воспитания, социальная и психическая депривация и пр.).</a:t>
            </a:r>
          </a:p>
          <a:p>
            <a:pPr algn="just"/>
            <a:r>
              <a:rPr lang="ru-RU" sz="1900" dirty="0" smtClean="0">
                <a:latin typeface="Times New Roman" panose="02020603050405020304" pitchFamily="18" charset="0"/>
                <a:cs typeface="Times New Roman" panose="02020603050405020304" pitchFamily="18" charset="0"/>
              </a:rPr>
              <a:t>Представленные выше направления классификации умственной отсталости включают в себя не только биологические, но и социально-психологические факторы, влияющие на развитие ребенка с психическим недоразвитием.</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2533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524863"/>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Как отмечают клиницисты, общее психическое недоразвитие при умственной отсталости часто сочетается с неспецифическими нарушениями. Это могут быть нарушения черепно-мозговой иннервации, пирамидная недостаточность, парезы, нарушение мышечного тонуса, диэнцефальные расстройства, в частности церебрально-эндокринная недостаточность. В соматическом статусе у большинства детей, особенно с тяжелой формой умственной отсталости, нередко наблюдаются различные аномалии развития и дисплазии – деформации и нарушения соотношения размеров черепа, аномалии строения и расположения ушных раковин, глаз, зубов, укорочение фаланг пальцев, заячья губа, синдактилии. При умственной отсталости, связанной с нарушениями эмбрионального развития, часто наблюдаются пороки развития внутренних органов: сердца, легких, мочеполовых органов, желудочно-кишечного тракта, а в некоторых случаях, системные нарушения, например, костной системы, кожи и пр.</a:t>
            </a:r>
          </a:p>
          <a:p>
            <a:pPr algn="just"/>
            <a:r>
              <a:rPr lang="ru-RU" sz="1900" dirty="0" smtClean="0">
                <a:latin typeface="Times New Roman" panose="02020603050405020304" pitchFamily="18" charset="0"/>
                <a:cs typeface="Times New Roman" panose="02020603050405020304" pitchFamily="18" charset="0"/>
              </a:rPr>
              <a:t>При классификации умственной отсталости важно учитывать не только форму клинической картины психического недоразвития, а также уровень психического развития ребенка и его сложную внутреннюю структуру. </a:t>
            </a:r>
          </a:p>
          <a:p>
            <a:pPr algn="just"/>
            <a:r>
              <a:rPr lang="ru-RU" sz="1900" dirty="0" smtClean="0">
                <a:latin typeface="Times New Roman" panose="02020603050405020304" pitchFamily="18" charset="0"/>
                <a:cs typeface="Times New Roman" panose="02020603050405020304" pitchFamily="18" charset="0"/>
              </a:rPr>
              <a:t>Степень слабоумия при психическом недоразвитии традиционно подразделяется по выраженности интеллектуального и личностного дефекта. По МКБ 10-го пересмотра ВОЗ выделяются следующие степени умственной отсталости:</a:t>
            </a:r>
          </a:p>
          <a:p>
            <a:pPr algn="just"/>
            <a:endParaRPr lang="ru-RU" sz="1900" b="1" dirty="0" smtClean="0">
              <a:latin typeface="Times New Roman" panose="02020603050405020304" pitchFamily="18" charset="0"/>
              <a:cs typeface="Times New Roman" panose="02020603050405020304" pitchFamily="18" charset="0"/>
            </a:endParaRPr>
          </a:p>
          <a:p>
            <a:pPr algn="just"/>
            <a:r>
              <a:rPr lang="ru-RU" sz="1900" b="1" dirty="0" smtClean="0">
                <a:latin typeface="Times New Roman" panose="02020603050405020304" pitchFamily="18" charset="0"/>
                <a:cs typeface="Times New Roman" panose="02020603050405020304" pitchFamily="18" charset="0"/>
              </a:rPr>
              <a:t>F70 Легкая умственная отсталость.</a:t>
            </a:r>
          </a:p>
          <a:p>
            <a:pPr algn="just"/>
            <a:r>
              <a:rPr lang="ru-RU" sz="1900" dirty="0" smtClean="0">
                <a:latin typeface="Times New Roman" panose="02020603050405020304" pitchFamily="18" charset="0"/>
                <a:cs typeface="Times New Roman" panose="02020603050405020304" pitchFamily="18" charset="0"/>
              </a:rPr>
              <a:t>Легкая умственная отсталость, которая характеризуется умеренной отсталостью, но способностью использовать речь в повседневных целях. Лица с легкой умственной отсталостью способны себя обслуживать (прием пищи, умывание, одевание, контроль за функциями кишечника и мочевого пузыря). Основные затруднения обычно наблюдаются в сфере школьной успеваемости, особенно при усвоении чтения и письма. Они способны к практической деятельности, включая неквалифицированный и полуквалифицированный ручной труд.</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756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109639"/>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«В целом, у лиц с легкой степенью умственной отсталости поведенческие, эмоциональные и социальные нарушения и возникающая в связи с ними потребность в терапии и поддержке гораздо больше напоминают проблемы у людей с нормальным уровнем интеллектуальности, нежели специфические проблемы у лиц с умеренной и тяжелой степенями умственной отсталости». Уровень интеллекта у лиц с легкой степенью</a:t>
            </a:r>
          </a:p>
          <a:p>
            <a:pPr algn="just"/>
            <a:r>
              <a:rPr lang="ru-RU" sz="1900" dirty="0" smtClean="0">
                <a:latin typeface="Times New Roman" panose="02020603050405020304" pitchFamily="18" charset="0"/>
                <a:cs typeface="Times New Roman" panose="02020603050405020304" pitchFamily="18" charset="0"/>
              </a:rPr>
              <a:t>умственной отсталости находится в диапазоне.</a:t>
            </a:r>
          </a:p>
          <a:p>
            <a:pPr algn="just"/>
            <a:r>
              <a:rPr lang="ru-RU" sz="1900" b="1" dirty="0" smtClean="0">
                <a:latin typeface="Times New Roman" panose="02020603050405020304" pitchFamily="18" charset="0"/>
                <a:cs typeface="Times New Roman" panose="02020603050405020304" pitchFamily="18" charset="0"/>
              </a:rPr>
              <a:t>F71 Умеренная умственная отсталость.</a:t>
            </a:r>
          </a:p>
          <a:p>
            <a:pPr algn="just"/>
            <a:r>
              <a:rPr lang="ru-RU" sz="1900" dirty="0" smtClean="0">
                <a:latin typeface="Times New Roman" panose="02020603050405020304" pitchFamily="18" charset="0"/>
                <a:cs typeface="Times New Roman" panose="02020603050405020304" pitchFamily="18" charset="0"/>
              </a:rPr>
              <a:t>У лиц этой категории, несмотря на замедленное развитие и понимание речи, отмечается задержка в ее развитии. Отстает и развитие моторики и навыков самообслуживания. Ограничены школьные успехи, но часть пациентов осваивает основные навыки, необходимые для чтения, письма и счета. Некоторые из лиц с умеренной умственной отсталостью нуждаются в надзоре на протяжении всей жизни. В зрелом возрасте лица с умеренной умственной отсталостью обычно способны к простой практической работе при тщательном построении заданий и обеспечении квалифицированного надзора. Совершенно независимое проживание достигается редко. Тем не менее такие люди в общем полностью мобильны и физически активны, большинство из них обнаруживают признаки социального развития. Коэффициент умственного развития обычно находится в диапазоне от 35 до 49. У одних лиц с умеренной умственной отсталостью наблюдается высокий уровень оценок по тестам на зрительно-пространственные функции и низкие оценки по речевым тестам, у других – наоборот. То есть одни пациенты могут принимать участие в простых беседах, а другие обладают речевым запасом, достаточным лишь для сообщения о своих основных потребностях. Некоторые пациенты никогда не используют речь, хотя и могут понимать простые инструкции. У большинства лиц с умеренной умственной отсталостью может быть выявлена органическая этиология.</a:t>
            </a:r>
          </a:p>
          <a:p>
            <a:pPr algn="just"/>
            <a:r>
              <a:rPr lang="ru-RU" sz="1900" b="1" dirty="0" smtClean="0">
                <a:latin typeface="Times New Roman" panose="02020603050405020304" pitchFamily="18" charset="0"/>
                <a:cs typeface="Times New Roman" panose="02020603050405020304" pitchFamily="18" charset="0"/>
              </a:rPr>
              <a:t>F72 Тяжелая умственная отсталость.</a:t>
            </a:r>
          </a:p>
          <a:p>
            <a:pPr algn="just"/>
            <a:r>
              <a:rPr lang="ru-RU" sz="1900" dirty="0" smtClean="0">
                <a:latin typeface="Times New Roman" panose="02020603050405020304" pitchFamily="18" charset="0"/>
                <a:cs typeface="Times New Roman" panose="02020603050405020304" pitchFamily="18" charset="0"/>
              </a:rPr>
              <a:t>По клинической картине, наличию органической этиологии и сопутствующих расстройств эта категория во многом сходна с категорией умеренной умственной отсталости. У большинства больных наблюдаются двигательные нарушения или другие сопутствующие дефекты. Коэффициент умственного развития обычно находится в пределах от 20 до 34.</a:t>
            </a:r>
          </a:p>
        </p:txBody>
      </p:sp>
    </p:spTree>
    <p:extLst>
      <p:ext uri="{BB962C8B-B14F-4D97-AF65-F5344CB8AC3E}">
        <p14:creationId xmlns:p14="http://schemas.microsoft.com/office/powerpoint/2010/main" val="2285801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924973"/>
          </a:xfrm>
          <a:prstGeom prst="rect">
            <a:avLst/>
          </a:prstGeom>
        </p:spPr>
        <p:txBody>
          <a:bodyPr wrap="square">
            <a:spAutoFit/>
          </a:bodyPr>
          <a:lstStyle/>
          <a:p>
            <a:pPr algn="just"/>
            <a:r>
              <a:rPr lang="ru-RU" sz="1900" b="1" dirty="0" smtClean="0">
                <a:latin typeface="Times New Roman" panose="02020603050405020304" pitchFamily="18" charset="0"/>
                <a:cs typeface="Times New Roman" panose="02020603050405020304" pitchFamily="18" charset="0"/>
              </a:rPr>
              <a:t>F73 Глубокая умственная отсталость.</a:t>
            </a:r>
          </a:p>
          <a:p>
            <a:pPr algn="just"/>
            <a:r>
              <a:rPr lang="ru-RU" sz="1900" dirty="0" smtClean="0">
                <a:latin typeface="Times New Roman" panose="02020603050405020304" pitchFamily="18" charset="0"/>
                <a:cs typeface="Times New Roman" panose="02020603050405020304" pitchFamily="18" charset="0"/>
              </a:rPr>
              <a:t>У больных этой рубрики коэффициент умственного развития ниже 20, что означает, что пациенты весьма ограничены в способностях к пониманию или выполнению требований или инструкций. Большинство таких больных неподвижны или резко ограничены в подвижности, страдают недержанием мочи и кала, и с ними возможны лишь самые примитивные формы невербальной коммуникации. Они неспособны или малоспособны заботиться о своих основных потребностях и нуждаются в постоянной помощи и надзоре, они не могут принимать участие в домашних и практических делах.</a:t>
            </a:r>
          </a:p>
          <a:p>
            <a:pPr algn="just"/>
            <a:r>
              <a:rPr lang="ru-RU" sz="1900" b="1" dirty="0" smtClean="0">
                <a:latin typeface="Times New Roman" panose="02020603050405020304" pitchFamily="18" charset="0"/>
                <a:cs typeface="Times New Roman" panose="02020603050405020304" pitchFamily="18" charset="0"/>
              </a:rPr>
              <a:t>F78 Другая умственная отсталость.</a:t>
            </a:r>
          </a:p>
          <a:p>
            <a:pPr algn="just"/>
            <a:r>
              <a:rPr lang="ru-RU" sz="1900" dirty="0" smtClean="0">
                <a:latin typeface="Times New Roman" panose="02020603050405020304" pitchFamily="18" charset="0"/>
                <a:cs typeface="Times New Roman" panose="02020603050405020304" pitchFamily="18" charset="0"/>
              </a:rPr>
              <a:t>Эта категория должна использоваться только в тех случаях, когда оценка степени интеллектуального снижения посредством обычных процедур затруднена или невозможна из-за сопутствующих сенсорных или соматических нарушений, например, слепоты, глухонемоты и при тяжелых поведенческих расстройствах или соматической </a:t>
            </a:r>
            <a:r>
              <a:rPr lang="ru-RU" sz="1900" dirty="0" err="1" smtClean="0">
                <a:latin typeface="Times New Roman" panose="02020603050405020304" pitchFamily="18" charset="0"/>
                <a:cs typeface="Times New Roman" panose="02020603050405020304" pitchFamily="18" charset="0"/>
              </a:rPr>
              <a:t>инвалидизации</a:t>
            </a:r>
            <a:r>
              <a:rPr lang="ru-RU" sz="1900" dirty="0" smtClean="0">
                <a:latin typeface="Times New Roman" panose="02020603050405020304" pitchFamily="18" charset="0"/>
                <a:cs typeface="Times New Roman" panose="02020603050405020304" pitchFamily="18" charset="0"/>
              </a:rPr>
              <a:t>.</a:t>
            </a:r>
          </a:p>
          <a:p>
            <a:pPr algn="just"/>
            <a:r>
              <a:rPr lang="ru-RU" b="1" dirty="0" smtClean="0">
                <a:latin typeface="Times New Roman" panose="02020603050405020304" pitchFamily="18" charset="0"/>
                <a:cs typeface="Times New Roman" panose="02020603050405020304" pitchFamily="18" charset="0"/>
              </a:rPr>
              <a:t>Р79 Неуточненная умственная отсталость.</a:t>
            </a:r>
          </a:p>
          <a:p>
            <a:pPr algn="just"/>
            <a:r>
              <a:rPr lang="ru-RU" dirty="0" smtClean="0">
                <a:latin typeface="Times New Roman" panose="02020603050405020304" pitchFamily="18" charset="0"/>
                <a:cs typeface="Times New Roman" panose="02020603050405020304" pitchFamily="18" charset="0"/>
              </a:rPr>
              <a:t>Неуточненная умственная отсталость устанавливается в тех случаях, когда нет достаточной информации по отнесению больного к одной из вышеназванных категорий. Многие отечественные педагоги и клиницисты обращали внимание на дисгармонию в развитии личности у некоторых детей, страдающих умственной отсталостью (</a:t>
            </a:r>
            <a:r>
              <a:rPr lang="ru-RU" dirty="0" err="1" smtClean="0">
                <a:latin typeface="Times New Roman" panose="02020603050405020304" pitchFamily="18" charset="0"/>
                <a:cs typeface="Times New Roman" panose="02020603050405020304" pitchFamily="18" charset="0"/>
              </a:rPr>
              <a:t>Озерецкий</a:t>
            </a:r>
            <a:r>
              <a:rPr lang="ru-RU" dirty="0" smtClean="0">
                <a:latin typeface="Times New Roman" panose="02020603050405020304" pitchFamily="18" charset="0"/>
                <a:cs typeface="Times New Roman" panose="02020603050405020304" pitchFamily="18" charset="0"/>
              </a:rPr>
              <a:t> Н. И., 1924; </a:t>
            </a:r>
            <a:r>
              <a:rPr lang="ru-RU" dirty="0" err="1" smtClean="0">
                <a:latin typeface="Times New Roman" panose="02020603050405020304" pitchFamily="18" charset="0"/>
                <a:cs typeface="Times New Roman" panose="02020603050405020304" pitchFamily="18" charset="0"/>
              </a:rPr>
              <a:t>Занков</a:t>
            </a:r>
            <a:r>
              <a:rPr lang="ru-RU" dirty="0" smtClean="0">
                <a:latin typeface="Times New Roman" panose="02020603050405020304" pitchFamily="18" charset="0"/>
                <a:cs typeface="Times New Roman" panose="02020603050405020304" pitchFamily="18" charset="0"/>
              </a:rPr>
              <a:t> Л. В., 1939; Мнухин С. С, 1961 и др.). Многообразие форм проявлений умственной отсталости чрезвычайно велико. В связи с этим особый интерес представляет собой классификация психического недоразвития, представленная Д. Н. Исаевым (1982). Используя клинико-психолого-педагогический анализ, автор выделяет четыре основные формы психического недоразвития у детей. </a:t>
            </a:r>
          </a:p>
          <a:p>
            <a:pPr algn="just"/>
            <a:r>
              <a:rPr lang="ru-RU" b="1" dirty="0" smtClean="0">
                <a:latin typeface="Times New Roman" panose="02020603050405020304" pitchFamily="18" charset="0"/>
                <a:cs typeface="Times New Roman" panose="02020603050405020304" pitchFamily="18" charset="0"/>
              </a:rPr>
              <a:t>Астеническая форма </a:t>
            </a:r>
            <a:r>
              <a:rPr lang="ru-RU" dirty="0" smtClean="0">
                <a:latin typeface="Times New Roman" panose="02020603050405020304" pitchFamily="18" charset="0"/>
                <a:cs typeface="Times New Roman" panose="02020603050405020304" pitchFamily="18" charset="0"/>
              </a:rPr>
              <a:t>характеризуется неглубоким нарушением интеллекта. В структуре интеллектуального дефекта у детей наблюдается нарушение школьных навыков, которые диагностируются, как правило, в начале школьного обучения. В раннем детстве и в дошкольные годы родители таких детей не замечают отставания в их умственном развитии.  У большинства из них наблюдаются недоразвитие речи и эмоционально-волевая неустойчивость.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8928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817251"/>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В структуре интеллектуального дефекта у этой группы детей преобладают недоразвитие зрительно-пространственных функций, трудности установления последовательных умозаключений в рассказах, сниженный уровень обобщений.</a:t>
            </a:r>
          </a:p>
          <a:p>
            <a:pPr algn="just"/>
            <a:r>
              <a:rPr lang="ru-RU" sz="1900" dirty="0" smtClean="0">
                <a:latin typeface="Times New Roman" panose="02020603050405020304" pitchFamily="18" charset="0"/>
                <a:cs typeface="Times New Roman" panose="02020603050405020304" pitchFamily="18" charset="0"/>
              </a:rPr>
              <a:t>Внутри этой группы Д. Н. Исаев выделяет несколько клинических подгрупп:</a:t>
            </a:r>
          </a:p>
          <a:p>
            <a:pPr algn="just"/>
            <a:r>
              <a:rPr lang="ru-RU" sz="1900" i="1" dirty="0" smtClean="0">
                <a:latin typeface="Times New Roman" panose="02020603050405020304" pitchFamily="18" charset="0"/>
                <a:cs typeface="Times New Roman" panose="02020603050405020304" pitchFamily="18" charset="0"/>
              </a:rPr>
              <a:t>1) </a:t>
            </a:r>
            <a:r>
              <a:rPr lang="ru-RU" sz="1900" i="1" dirty="0" err="1" smtClean="0">
                <a:latin typeface="Times New Roman" panose="02020603050405020304" pitchFamily="18" charset="0"/>
                <a:cs typeface="Times New Roman" panose="02020603050405020304" pitchFamily="18" charset="0"/>
              </a:rPr>
              <a:t>брадилалический</a:t>
            </a:r>
            <a:r>
              <a:rPr lang="ru-RU" sz="1900" i="1" dirty="0" smtClean="0">
                <a:latin typeface="Times New Roman" panose="02020603050405020304" pitchFamily="18" charset="0"/>
                <a:cs typeface="Times New Roman" panose="02020603050405020304" pitchFamily="18" charset="0"/>
              </a:rPr>
              <a:t> вариант, при котором наблюдается замедленный темп</a:t>
            </a:r>
          </a:p>
          <a:p>
            <a:pPr algn="just"/>
            <a:r>
              <a:rPr lang="ru-RU" sz="1900" i="1" dirty="0" smtClean="0">
                <a:latin typeface="Times New Roman" panose="02020603050405020304" pitchFamily="18" charset="0"/>
                <a:cs typeface="Times New Roman" panose="02020603050405020304" pitchFamily="18" charset="0"/>
              </a:rPr>
              <a:t>психических процессов, особенно в мышлении и речи;</a:t>
            </a:r>
          </a:p>
          <a:p>
            <a:pPr algn="just"/>
            <a:r>
              <a:rPr lang="ru-RU" sz="1900" i="1" dirty="0" smtClean="0">
                <a:latin typeface="Times New Roman" panose="02020603050405020304" pitchFamily="18" charset="0"/>
                <a:cs typeface="Times New Roman" panose="02020603050405020304" pitchFamily="18" charset="0"/>
              </a:rPr>
              <a:t>2) </a:t>
            </a:r>
            <a:r>
              <a:rPr lang="ru-RU" sz="1900" i="1" dirty="0" err="1" smtClean="0">
                <a:latin typeface="Times New Roman" panose="02020603050405020304" pitchFamily="18" charset="0"/>
                <a:cs typeface="Times New Roman" panose="02020603050405020304" pitchFamily="18" charset="0"/>
              </a:rPr>
              <a:t>дислалический</a:t>
            </a:r>
            <a:r>
              <a:rPr lang="ru-RU" sz="1900" i="1" dirty="0" smtClean="0">
                <a:latin typeface="Times New Roman" panose="02020603050405020304" pitchFamily="18" charset="0"/>
                <a:cs typeface="Times New Roman" panose="02020603050405020304" pitchFamily="18" charset="0"/>
              </a:rPr>
              <a:t> вариант, когда ярко выражено недоразвитие речи;</a:t>
            </a:r>
          </a:p>
          <a:p>
            <a:pPr algn="just"/>
            <a:r>
              <a:rPr lang="ru-RU" sz="1900" i="1" dirty="0" smtClean="0">
                <a:latin typeface="Times New Roman" panose="02020603050405020304" pitchFamily="18" charset="0"/>
                <a:cs typeface="Times New Roman" panose="02020603050405020304" pitchFamily="18" charset="0"/>
              </a:rPr>
              <a:t>3) </a:t>
            </a:r>
            <a:r>
              <a:rPr lang="ru-RU" sz="1900" i="1" dirty="0" err="1" smtClean="0">
                <a:latin typeface="Times New Roman" panose="02020603050405020304" pitchFamily="18" charset="0"/>
                <a:cs typeface="Times New Roman" panose="02020603050405020304" pitchFamily="18" charset="0"/>
              </a:rPr>
              <a:t>диспраксический</a:t>
            </a:r>
            <a:r>
              <a:rPr lang="ru-RU" sz="1900" i="1" dirty="0" smtClean="0">
                <a:latin typeface="Times New Roman" panose="02020603050405020304" pitchFamily="18" charset="0"/>
                <a:cs typeface="Times New Roman" panose="02020603050405020304" pitchFamily="18" charset="0"/>
              </a:rPr>
              <a:t> вариант с заметным нарушением тонкой моторики;</a:t>
            </a:r>
          </a:p>
          <a:p>
            <a:pPr algn="just"/>
            <a:r>
              <a:rPr lang="ru-RU" sz="1900" i="1" dirty="0" smtClean="0">
                <a:latin typeface="Times New Roman" panose="02020603050405020304" pitchFamily="18" charset="0"/>
                <a:cs typeface="Times New Roman" panose="02020603050405020304" pitchFamily="18" charset="0"/>
              </a:rPr>
              <a:t>4) </a:t>
            </a:r>
            <a:r>
              <a:rPr lang="ru-RU" sz="1900" i="1" dirty="0" err="1" smtClean="0">
                <a:latin typeface="Times New Roman" panose="02020603050405020304" pitchFamily="18" charset="0"/>
                <a:cs typeface="Times New Roman" panose="02020603050405020304" pitchFamily="18" charset="0"/>
              </a:rPr>
              <a:t>дисмнемический</a:t>
            </a:r>
            <a:r>
              <a:rPr lang="ru-RU" sz="1900" i="1" dirty="0" smtClean="0">
                <a:latin typeface="Times New Roman" panose="02020603050405020304" pitchFamily="18" charset="0"/>
                <a:cs typeface="Times New Roman" panose="02020603050405020304" pitchFamily="18" charset="0"/>
              </a:rPr>
              <a:t> вариант, при котором наблюдается резко выраженное нарушение памяти.</a:t>
            </a:r>
          </a:p>
          <a:p>
            <a:pPr algn="just"/>
            <a:r>
              <a:rPr lang="ru-RU" sz="1900" b="1" dirty="0" smtClean="0">
                <a:latin typeface="Times New Roman" panose="02020603050405020304" pitchFamily="18" charset="0"/>
                <a:cs typeface="Times New Roman" panose="02020603050405020304" pitchFamily="18" charset="0"/>
              </a:rPr>
              <a:t>Атоническая форма. </a:t>
            </a:r>
            <a:r>
              <a:rPr lang="ru-RU" sz="1900" dirty="0" smtClean="0">
                <a:latin typeface="Times New Roman" panose="02020603050405020304" pitchFamily="18" charset="0"/>
                <a:cs typeface="Times New Roman" panose="02020603050405020304" pitchFamily="18" charset="0"/>
              </a:rPr>
              <a:t>Наряду с интеллектуальной недостаточностью разной степени глубины у детей с этой формой психического недоразвития наблюдается </a:t>
            </a:r>
            <a:r>
              <a:rPr lang="ru-RU" sz="1900" dirty="0" err="1" smtClean="0">
                <a:latin typeface="Times New Roman" panose="02020603050405020304" pitchFamily="18" charset="0"/>
                <a:cs typeface="Times New Roman" panose="02020603050405020304" pitchFamily="18" charset="0"/>
              </a:rPr>
              <a:t>аспонтанность</a:t>
            </a:r>
            <a:r>
              <a:rPr lang="ru-RU" sz="1900" dirty="0" smtClean="0">
                <a:latin typeface="Times New Roman" panose="02020603050405020304" pitchFamily="18" charset="0"/>
                <a:cs typeface="Times New Roman" panose="02020603050405020304" pitchFamily="18" charset="0"/>
              </a:rPr>
              <a:t>, бедность, невыразительность эмоций. Это проявляется в сниженной потребности в эмоциональных контактах, в межличностных коммуникациях. Кроме того, на фоне умственной отсталости, у детей этой группы наблюдается выраженная неспособность к психическому напряжению, что проявляется в чрезмерной отвлекаемости, в двигательном беспокойстве и пр. </a:t>
            </a:r>
          </a:p>
          <a:p>
            <a:pPr algn="just"/>
            <a:r>
              <a:rPr lang="ru-RU" sz="1900" b="1" dirty="0" smtClean="0">
                <a:latin typeface="Times New Roman" panose="02020603050405020304" pitchFamily="18" charset="0"/>
                <a:cs typeface="Times New Roman" panose="02020603050405020304" pitchFamily="18" charset="0"/>
              </a:rPr>
              <a:t>Внутри этой группы автор выделяет:</a:t>
            </a:r>
          </a:p>
          <a:p>
            <a:pPr algn="just"/>
            <a:r>
              <a:rPr lang="ru-RU" sz="1900" i="1" dirty="0" smtClean="0">
                <a:latin typeface="Times New Roman" panose="02020603050405020304" pitchFamily="18" charset="0"/>
                <a:cs typeface="Times New Roman" panose="02020603050405020304" pitchFamily="18" charset="0"/>
              </a:rPr>
              <a:t> аспонтанно-апатический вариант, который характеризуется снижением активности, ограничением интересов;</a:t>
            </a:r>
          </a:p>
          <a:p>
            <a:pPr algn="just"/>
            <a:r>
              <a:rPr lang="ru-RU" sz="1900" i="1" dirty="0" smtClean="0">
                <a:latin typeface="Times New Roman" panose="02020603050405020304" pitchFamily="18" charset="0"/>
                <a:cs typeface="Times New Roman" panose="02020603050405020304" pitchFamily="18" charset="0"/>
              </a:rPr>
              <a:t> </a:t>
            </a:r>
            <a:r>
              <a:rPr lang="ru-RU" sz="1900" i="1" dirty="0" err="1" smtClean="0">
                <a:latin typeface="Times New Roman" panose="02020603050405020304" pitchFamily="18" charset="0"/>
                <a:cs typeface="Times New Roman" panose="02020603050405020304" pitchFamily="18" charset="0"/>
              </a:rPr>
              <a:t>акатизический</a:t>
            </a:r>
            <a:r>
              <a:rPr lang="ru-RU" sz="1900" i="1" dirty="0" smtClean="0">
                <a:latin typeface="Times New Roman" panose="02020603050405020304" pitchFamily="18" charset="0"/>
                <a:cs typeface="Times New Roman" panose="02020603050405020304" pitchFamily="18" charset="0"/>
              </a:rPr>
              <a:t> вариант, когда у ребенка проявляется бессмысленная активность, непоседливость и двигательное беспокойство;</a:t>
            </a:r>
          </a:p>
          <a:p>
            <a:pPr algn="just"/>
            <a:r>
              <a:rPr lang="ru-RU" sz="1900" i="1" dirty="0" smtClean="0">
                <a:latin typeface="Times New Roman" panose="02020603050405020304" pitchFamily="18" charset="0"/>
                <a:cs typeface="Times New Roman" panose="02020603050405020304" pitchFamily="18" charset="0"/>
              </a:rPr>
              <a:t> </a:t>
            </a:r>
            <a:r>
              <a:rPr lang="ru-RU" sz="1900" i="1" dirty="0" err="1" smtClean="0">
                <a:latin typeface="Times New Roman" panose="02020603050405020304" pitchFamily="18" charset="0"/>
                <a:cs typeface="Times New Roman" panose="02020603050405020304" pitchFamily="18" charset="0"/>
              </a:rPr>
              <a:t>мориоподобный</a:t>
            </a:r>
            <a:r>
              <a:rPr lang="ru-RU" sz="1900" i="1" dirty="0" smtClean="0">
                <a:latin typeface="Times New Roman" panose="02020603050405020304" pitchFamily="18" charset="0"/>
                <a:cs typeface="Times New Roman" panose="02020603050405020304" pitchFamily="18" charset="0"/>
              </a:rPr>
              <a:t> вариант, проявляющийся в нарушении поведения на фоне эйфории, в склонности к дурашливости.</a:t>
            </a:r>
          </a:p>
          <a:p>
            <a:pPr algn="just"/>
            <a:r>
              <a:rPr lang="ru-RU" sz="1900" dirty="0" smtClean="0">
                <a:latin typeface="Times New Roman" panose="02020603050405020304" pitchFamily="18" charset="0"/>
                <a:cs typeface="Times New Roman" panose="02020603050405020304" pitchFamily="18" charset="0"/>
              </a:rPr>
              <a:t>При </a:t>
            </a:r>
            <a:r>
              <a:rPr lang="ru-RU" sz="1900" dirty="0" err="1" smtClean="0">
                <a:latin typeface="Times New Roman" panose="02020603050405020304" pitchFamily="18" charset="0"/>
                <a:cs typeface="Times New Roman" panose="02020603050405020304" pitchFamily="18" charset="0"/>
              </a:rPr>
              <a:t>дисфорической</a:t>
            </a:r>
            <a:r>
              <a:rPr lang="ru-RU" sz="1900" dirty="0" smtClean="0">
                <a:latin typeface="Times New Roman" panose="02020603050405020304" pitchFamily="18" charset="0"/>
                <a:cs typeface="Times New Roman" panose="02020603050405020304" pitchFamily="18" charset="0"/>
              </a:rPr>
              <a:t> форме психического недоразвития у детей на фоне умственной отсталости наблюдается выраженная аффективная напряженность.</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6209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109639"/>
          </a:xfrm>
          <a:prstGeom prst="rect">
            <a:avLst/>
          </a:prstGeom>
        </p:spPr>
        <p:txBody>
          <a:bodyPr wrap="square">
            <a:spAutoFit/>
          </a:bodyPr>
          <a:lstStyle/>
          <a:p>
            <a:pPr algn="just"/>
            <a:r>
              <a:rPr lang="ru-RU" sz="1900" b="1" dirty="0" smtClean="0">
                <a:latin typeface="Times New Roman" panose="02020603050405020304" pitchFamily="18" charset="0"/>
                <a:cs typeface="Times New Roman" panose="02020603050405020304" pitchFamily="18" charset="0"/>
              </a:rPr>
              <a:t>Стеническая форма </a:t>
            </a:r>
            <a:r>
              <a:rPr lang="ru-RU" sz="1900" dirty="0" smtClean="0">
                <a:latin typeface="Times New Roman" panose="02020603050405020304" pitchFamily="18" charset="0"/>
                <a:cs typeface="Times New Roman" panose="02020603050405020304" pitchFamily="18" charset="0"/>
              </a:rPr>
              <a:t>психического недоразвития характеризуется неравномерным созреванием интеллектуальных, </a:t>
            </a:r>
            <a:r>
              <a:rPr lang="ru-RU" sz="1900" dirty="0" err="1" smtClean="0">
                <a:latin typeface="Times New Roman" panose="02020603050405020304" pitchFamily="18" charset="0"/>
                <a:cs typeface="Times New Roman" panose="02020603050405020304" pitchFamily="18" charset="0"/>
              </a:rPr>
              <a:t>мнемических</a:t>
            </a:r>
            <a:r>
              <a:rPr lang="ru-RU" sz="1900" dirty="0" smtClean="0">
                <a:latin typeface="Times New Roman" panose="02020603050405020304" pitchFamily="18" charset="0"/>
                <a:cs typeface="Times New Roman" panose="02020603050405020304" pitchFamily="18" charset="0"/>
              </a:rPr>
              <a:t> и эмоционально-волевых процессов. У больных ярче выражены и стойкие побуждения, и влечения, что способствует формированию у них упорства в преодолении возникающих препятствий. Внутри этой группы различают два основных варианта: уравновешенный и неуравновешенный. У последних отмечается сочетание интеллектуальной недостаточности с суетливостью, двигательным беспокойством, эмоциональной неустойчивостью.</a:t>
            </a:r>
          </a:p>
          <a:p>
            <a:pPr algn="just"/>
            <a:r>
              <a:rPr lang="ru-RU" sz="1900" dirty="0" smtClean="0">
                <a:latin typeface="Times New Roman" panose="02020603050405020304" pitchFamily="18" charset="0"/>
                <a:cs typeface="Times New Roman" panose="02020603050405020304" pitchFamily="18" charset="0"/>
              </a:rPr>
              <a:t>Представленная классификация отличается содержательными характеристиками, отражающими сложную психопатологическую структуру дефекта при психическом недоразвитии, и она, на наш взгляд, может быть удобным ориентиром при качественном психологическом анализе дефекта у больных с данным вариантом психического </a:t>
            </a:r>
            <a:r>
              <a:rPr lang="ru-RU" sz="1900" dirty="0" err="1" smtClean="0">
                <a:latin typeface="Times New Roman" panose="02020603050405020304" pitchFamily="18" charset="0"/>
                <a:cs typeface="Times New Roman" panose="02020603050405020304" pitchFamily="18" charset="0"/>
              </a:rPr>
              <a:t>дизонтогенеза</a:t>
            </a:r>
            <a:r>
              <a:rPr lang="ru-RU" sz="1900" dirty="0" smtClean="0">
                <a:latin typeface="Times New Roman" panose="02020603050405020304" pitchFamily="18" charset="0"/>
                <a:cs typeface="Times New Roman" panose="02020603050405020304" pitchFamily="18" charset="0"/>
              </a:rPr>
              <a:t>.</a:t>
            </a:r>
          </a:p>
          <a:p>
            <a:pPr algn="just"/>
            <a:r>
              <a:rPr lang="ru-RU" sz="1900" dirty="0" smtClean="0">
                <a:latin typeface="Times New Roman" panose="02020603050405020304" pitchFamily="18" charset="0"/>
                <a:cs typeface="Times New Roman" panose="02020603050405020304" pitchFamily="18" charset="0"/>
              </a:rPr>
              <a:t>Возрастная динамика психического развития с психическим недоразвитием отличается крайней замедленностью развития высших психических функций. На первом году жизни наблюдается вялость, выраженное недоразвитие моторных функций, нередко отмечается нарушение ритма сна и бодрствования. Недоразвитие моторики тормозит</a:t>
            </a:r>
          </a:p>
          <a:p>
            <a:pPr algn="just"/>
            <a:r>
              <a:rPr lang="ru-RU" sz="1900" dirty="0" smtClean="0">
                <a:latin typeface="Times New Roman" panose="02020603050405020304" pitchFamily="18" charset="0"/>
                <a:cs typeface="Times New Roman" panose="02020603050405020304" pitchFamily="18" charset="0"/>
              </a:rPr>
              <a:t>развитие интерсенсорных связей «рука-глаз», «глаз-ухо». Недостаточность эмоционально-волевых реакций проявляется в позднем формировании комплекса оживления, значительно позже появляются эмоциональные реакции на различные стимулы: звук, свет, лицо матери и пр.</a:t>
            </a:r>
          </a:p>
          <a:p>
            <a:pPr algn="just"/>
            <a:r>
              <a:rPr lang="ru-RU" sz="1900" dirty="0" smtClean="0">
                <a:latin typeface="Times New Roman" panose="02020603050405020304" pitchFamily="18" charset="0"/>
                <a:cs typeface="Times New Roman" panose="02020603050405020304" pitchFamily="18" charset="0"/>
              </a:rPr>
              <a:t>В возрасте 2–3 лет недостаточность познавательной деятельности у детей с психическим недоразвитием проявляется в особенностях их поведения. В структуре их психического дефекта обращают на себя внимание выраженные психомоторные расстройства, которые проявляются в вялости или в психомоторной расторможенности. Наблюдается недоразвитие речи, навыков опрятности, </a:t>
            </a:r>
            <a:r>
              <a:rPr lang="ru-RU" sz="1900" dirty="0" err="1" smtClean="0">
                <a:latin typeface="Times New Roman" panose="02020603050405020304" pitchFamily="18" charset="0"/>
                <a:cs typeface="Times New Roman" panose="02020603050405020304" pitchFamily="18" charset="0"/>
              </a:rPr>
              <a:t>несформированность</a:t>
            </a:r>
            <a:r>
              <a:rPr lang="ru-RU" sz="1900" dirty="0" smtClean="0">
                <a:latin typeface="Times New Roman" panose="02020603050405020304" pitchFamily="18" charset="0"/>
                <a:cs typeface="Times New Roman" panose="02020603050405020304" pitchFamily="18" charset="0"/>
              </a:rPr>
              <a:t> игровой деятельности и слабовыраженная познавательная активность.</a:t>
            </a:r>
          </a:p>
          <a:p>
            <a:pPr algn="just"/>
            <a:r>
              <a:rPr lang="ru-RU" sz="1900" dirty="0" smtClean="0">
                <a:latin typeface="Times New Roman" panose="02020603050405020304" pitchFamily="18" charset="0"/>
                <a:cs typeface="Times New Roman" panose="02020603050405020304" pitchFamily="18" charset="0"/>
              </a:rPr>
              <a:t>У здоровых детей в раннем возрасте происходят быстрые изменения в физическом и психическом развитии. Уже на втором году жизни наблюдается бурное развитие предметных действий, а на третьем – предметная деятельность становится у детей ведущей. </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3762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4528"/>
            <a:ext cx="12192000" cy="7109639"/>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В процессе становления предметной деятельности развивается ориентировочная реакция на новый предмет типа: «Что это?», а затем появляется вторая ориентировочная реакция: «Что с ним можно делать?» (по выражению Д. Б. </a:t>
            </a:r>
            <a:r>
              <a:rPr lang="ru-RU" sz="1900" dirty="0" err="1" smtClean="0">
                <a:latin typeface="Times New Roman" panose="02020603050405020304" pitchFamily="18" charset="0"/>
                <a:cs typeface="Times New Roman" panose="02020603050405020304" pitchFamily="18" charset="0"/>
              </a:rPr>
              <a:t>Эльконина</a:t>
            </a:r>
            <a:r>
              <a:rPr lang="ru-RU" sz="1900" dirty="0" smtClean="0">
                <a:latin typeface="Times New Roman" panose="02020603050405020304" pitchFamily="18" charset="0"/>
                <a:cs typeface="Times New Roman" panose="02020603050405020304" pitchFamily="18" charset="0"/>
              </a:rPr>
              <a:t>). Наряду с этим ребенок начинает выделять предметы, усваивает способы действия с ними. У него формируется ориентировка на свойства и качества предметов. Именно этот процесс формирования поисковых действий и оказывает решающее влияние на ход психического развития. Кроме этого идет активное развитие речи: вначале появляются отдельные слова, а на втором году жизни – фразы. Пробуждается интерес к продуктивным видам деятельности: рисованию, конструированию.</a:t>
            </a:r>
          </a:p>
          <a:p>
            <a:pPr algn="just"/>
            <a:r>
              <a:rPr lang="ru-RU" sz="1900" dirty="0" smtClean="0">
                <a:latin typeface="Times New Roman" panose="02020603050405020304" pitchFamily="18" charset="0"/>
                <a:cs typeface="Times New Roman" panose="02020603050405020304" pitchFamily="18" charset="0"/>
              </a:rPr>
              <a:t>Что же касается развития детей с умственной отсталостью, то у них развитие моторики идет с большим опозданием. Походка их долго остается неустойчивой, плохо координированной, отмечаются лишние движения. Как правило, у них долго не выделяется ведущая рука, нет согласованности в действиях обеих рук. Предметными действиями эти дети своевременно не овладевают, в этом возрасте у них появляются лишь манипуляции, т. е. хаотичные, нецеленаправленные двигательные реакции. Чаще всего эти манипуляции не соответствуют назначению предмета, с которыми ребенок совершает действия. Не отмечается также ориентировки на новые предметы не только типа «Что с ним можно делать?», но и часто и «Что это?». Эти дети не умеют подражать действиям взрослого, т. е. они самостоятельно не овладевают основным способом усвоения общественного опыта.</a:t>
            </a:r>
          </a:p>
          <a:p>
            <a:pPr algn="just"/>
            <a:r>
              <a:rPr lang="ru-RU" sz="1900" dirty="0" smtClean="0">
                <a:latin typeface="Times New Roman" panose="02020603050405020304" pitchFamily="18" charset="0"/>
                <a:cs typeface="Times New Roman" panose="02020603050405020304" pitchFamily="18" charset="0"/>
              </a:rPr>
              <a:t>В дошкольный период отмечается позднее развитие речи, затруднения в формировании навыков самостоятельности, стереотипные игровые действия, т. е. бессодержательное, однообразное манипулирование с предметами. Контакт со сверстниками у них эпизодический и нестойкий. В дошкольном возрасте дети с умственной отсталостью редко задают вопросы: «что такое?», «почему?», «кто это?». У них слабо дифференцированы эмоции, отсутствуют высшие эмоции (сочувствие, сострадание, дифференцированное чувство привязанности). Речь, как правило, </a:t>
            </a:r>
            <a:r>
              <a:rPr lang="ru-RU" sz="1900" dirty="0" err="1" smtClean="0">
                <a:latin typeface="Times New Roman" panose="02020603050405020304" pitchFamily="18" charset="0"/>
                <a:cs typeface="Times New Roman" panose="02020603050405020304" pitchFamily="18" charset="0"/>
              </a:rPr>
              <a:t>аграмматичная</a:t>
            </a:r>
            <a:r>
              <a:rPr lang="ru-RU" sz="1900" dirty="0" smtClean="0">
                <a:latin typeface="Times New Roman" panose="02020603050405020304" pitchFamily="18" charset="0"/>
                <a:cs typeface="Times New Roman" panose="02020603050405020304" pitchFamily="18" charset="0"/>
              </a:rPr>
              <a:t>, с ограниченным словарным запасом.</a:t>
            </a:r>
          </a:p>
          <a:p>
            <a:pPr algn="just"/>
            <a:r>
              <a:rPr lang="ru-RU" sz="1900" dirty="0" smtClean="0">
                <a:latin typeface="Times New Roman" panose="02020603050405020304" pitchFamily="18" charset="0"/>
                <a:cs typeface="Times New Roman" panose="02020603050405020304" pitchFamily="18" charset="0"/>
              </a:rPr>
              <a:t>В младшем школьном возрасте на первый план в структуре психического дефекта выступает недоразвитие абстрактного мышления. Мышление отличается конкретно-ситуативными суждениями, слабостью или невозможностью обобщений, неспособностью выделения существенных признаков предметов и явлений. </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94688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111</TotalTime>
  <Words>4131</Words>
  <Application>Microsoft Office PowerPoint</Application>
  <PresentationFormat>Широкоэкранный</PresentationFormat>
  <Paragraphs>86</Paragraphs>
  <Slides>15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Calibri</vt:lpstr>
      <vt:lpstr>Times New Roman</vt:lpstr>
      <vt:lpstr>Tw Cen MT</vt:lpstr>
      <vt:lpstr>Tw Cen MT Condensed</vt:lpstr>
      <vt:lpstr>Wingdings 3</vt:lpstr>
      <vt:lpstr>Интеграл</vt:lpstr>
      <vt:lpstr>КЛИНИКО-ПСИХОЛОГИЧЕСКИЕ ХАРАКТЕРИСТИКИ ДЕТЕЙ С ПСИХИЧЕСКИМ НЕДОРАЗВИТИЕМ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КЛИНИКО-ПСИХОЛОГИЧЕСКИЕ ХАРАКТЕРИСТИКИ ДЕТЕЙ С ПСИХИЧЕСКИМ НЕДОРАЗВИТИЕМ</dc:title>
  <dc:creator>usewr</dc:creator>
  <cp:lastModifiedBy>usewr</cp:lastModifiedBy>
  <cp:revision>7</cp:revision>
  <dcterms:created xsi:type="dcterms:W3CDTF">2020-11-05T15:18:37Z</dcterms:created>
  <dcterms:modified xsi:type="dcterms:W3CDTF">2020-11-05T17:10:26Z</dcterms:modified>
</cp:coreProperties>
</file>